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9" r:id="rId4"/>
    <p:sldId id="275" r:id="rId5"/>
    <p:sldId id="282" r:id="rId6"/>
    <p:sldId id="270" r:id="rId7"/>
    <p:sldId id="277" r:id="rId8"/>
    <p:sldId id="271" r:id="rId9"/>
    <p:sldId id="273" r:id="rId10"/>
    <p:sldId id="280" r:id="rId11"/>
    <p:sldId id="262" r:id="rId12"/>
    <p:sldId id="263" r:id="rId13"/>
    <p:sldId id="285" r:id="rId14"/>
    <p:sldId id="283" r:id="rId15"/>
    <p:sldId id="264" r:id="rId16"/>
    <p:sldId id="257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38" autoAdjust="0"/>
  </p:normalViewPr>
  <p:slideViewPr>
    <p:cSldViewPr snapToGrid="0" snapToObjects="1"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EE15-5002-254F-9E2B-0A123B67A902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9219-B6DE-6D40-ACC5-2C2CC850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1687"/>
            <a:ext cx="7772400" cy="3071641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The Economics of Immigration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2800" b="1" dirty="0" smtClean="0"/>
              <a:t>By Alex Nowrasteh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1"/>
            <a:ext cx="6400800" cy="238124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Economics Explains Immigration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American Losers and Winners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Winners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7978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Capital owners.</a:t>
            </a:r>
          </a:p>
          <a:p>
            <a:r>
              <a:rPr lang="en-US" sz="3200" dirty="0" smtClean="0"/>
              <a:t>Property owners.</a:t>
            </a:r>
          </a:p>
          <a:p>
            <a:r>
              <a:rPr lang="en-US" sz="3200" dirty="0" smtClean="0"/>
              <a:t>Complementary workers.</a:t>
            </a:r>
          </a:p>
          <a:p>
            <a:r>
              <a:rPr lang="en-US" sz="3200" dirty="0" smtClean="0"/>
              <a:t>Consumers.</a:t>
            </a:r>
          </a:p>
          <a:p>
            <a:r>
              <a:rPr lang="en-US" sz="3200" dirty="0" smtClean="0"/>
              <a:t>Producers.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Losers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75082"/>
          </a:xfrm>
        </p:spPr>
        <p:txBody>
          <a:bodyPr/>
          <a:lstStyle/>
          <a:p>
            <a:r>
              <a:rPr lang="en-US" sz="3200" dirty="0" smtClean="0"/>
              <a:t>Low skilled workers.</a:t>
            </a:r>
          </a:p>
          <a:p>
            <a:r>
              <a:rPr lang="en-US" sz="3200" dirty="0" smtClean="0"/>
              <a:t>Some highly skilled workers (maybe).</a:t>
            </a:r>
          </a:p>
          <a:p>
            <a:r>
              <a:rPr lang="en-US" sz="3200" dirty="0" smtClean="0"/>
              <a:t>Older immigrants.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55466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 smtClean="0">
                <a:latin typeface="+mj-lt"/>
                <a:ea typeface="+mj-ea"/>
                <a:cs typeface="+mj-cs"/>
              </a:rPr>
              <a:t>Winner’s Gain + Immigrant Gain </a:t>
            </a:r>
            <a:r>
              <a:rPr lang="en-US" sz="3600" b="1" i="1" dirty="0" smtClean="0">
                <a:latin typeface="+mj-lt"/>
                <a:ea typeface="+mj-ea"/>
                <a:cs typeface="+mj-cs"/>
              </a:rPr>
              <a:t>&gt;</a:t>
            </a:r>
            <a:r>
              <a:rPr lang="en-US" sz="3600" i="1" dirty="0" smtClean="0">
                <a:latin typeface="+mj-lt"/>
                <a:ea typeface="+mj-ea"/>
                <a:cs typeface="+mj-cs"/>
              </a:rPr>
              <a:t> Loser’s Loss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Immigrant Entrepreneurship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98" y="1672770"/>
            <a:ext cx="8955314" cy="4916716"/>
          </a:xfrm>
        </p:spPr>
        <p:txBody>
          <a:bodyPr>
            <a:normAutofit/>
          </a:bodyPr>
          <a:lstStyle/>
          <a:p>
            <a:r>
              <a:rPr lang="en-US" sz="3700" dirty="0" smtClean="0"/>
              <a:t>In 2010, .62% of immigrants started a business every month (620 per 100,000 immigrants).</a:t>
            </a:r>
          </a:p>
          <a:p>
            <a:r>
              <a:rPr lang="en-US" sz="3700" dirty="0" smtClean="0"/>
              <a:t>In 2010, .28% of natives started businesses every month (280 per 100,000 natives).  </a:t>
            </a:r>
          </a:p>
          <a:p>
            <a:pPr lvl="1"/>
            <a:r>
              <a:rPr lang="en-US" sz="1300" dirty="0" smtClean="0"/>
              <a:t>Kauffman Foundation, Index of Entrepreneurial Activity (2011)</a:t>
            </a:r>
          </a:p>
          <a:p>
            <a:r>
              <a:rPr lang="en-US" sz="3700" dirty="0" smtClean="0"/>
              <a:t>Immigrants more entrepreneurial than Americans.</a:t>
            </a:r>
            <a:endParaRPr lang="en-US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Immigrant Firms and Industries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Andrew Carnegie</a:t>
            </a:r>
          </a:p>
          <a:p>
            <a:pPr lvl="1"/>
            <a:r>
              <a:rPr lang="en-US" sz="3300" dirty="0" smtClean="0"/>
              <a:t>Born in Scotland.</a:t>
            </a:r>
          </a:p>
          <a:p>
            <a:pPr lvl="1"/>
            <a:r>
              <a:rPr lang="en-US" sz="3300" dirty="0" smtClean="0"/>
              <a:t>Immigrated to U.S. in 1848.</a:t>
            </a:r>
          </a:p>
          <a:p>
            <a:pPr lvl="1"/>
            <a:r>
              <a:rPr lang="en-US" sz="3300" dirty="0" smtClean="0"/>
              <a:t>From humble origins, he founded firms that became </a:t>
            </a:r>
            <a:r>
              <a:rPr lang="en-US" sz="3300" b="1" dirty="0" smtClean="0"/>
              <a:t>U.S. Steel.</a:t>
            </a:r>
          </a:p>
          <a:p>
            <a:pPr lvl="1"/>
            <a:r>
              <a:rPr lang="en-US" sz="3300" dirty="0" smtClean="0"/>
              <a:t>Net worth: $298 billion (2007 dollars).</a:t>
            </a:r>
          </a:p>
          <a:p>
            <a:pPr lvl="2"/>
            <a:r>
              <a:rPr lang="en-US" sz="1500" dirty="0" smtClean="0"/>
              <a:t>Forbes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7383" y="1600200"/>
            <a:ext cx="3805180" cy="4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Immigrant Firms and Industries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455" y="1600200"/>
            <a:ext cx="4602641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400" dirty="0" smtClean="0">
                <a:solidFill>
                  <a:prstClr val="black"/>
                </a:solidFill>
              </a:rPr>
              <a:t>Sergey </a:t>
            </a:r>
            <a:r>
              <a:rPr lang="en-US" sz="3400" dirty="0" err="1" smtClean="0">
                <a:solidFill>
                  <a:prstClr val="black"/>
                </a:solidFill>
              </a:rPr>
              <a:t>Brin</a:t>
            </a:r>
            <a:r>
              <a:rPr lang="en-US" sz="3400" dirty="0" smtClean="0">
                <a:solidFill>
                  <a:prstClr val="black"/>
                </a:solidFill>
              </a:rPr>
              <a:t> – </a:t>
            </a:r>
            <a:r>
              <a:rPr lang="en-US" sz="3400" b="1" dirty="0" smtClean="0">
                <a:solidFill>
                  <a:prstClr val="black"/>
                </a:solidFill>
              </a:rPr>
              <a:t>Google</a:t>
            </a:r>
            <a:endParaRPr lang="en-US" sz="3400" dirty="0" smtClean="0">
              <a:solidFill>
                <a:prstClr val="black"/>
              </a:solidFill>
            </a:endParaRPr>
          </a:p>
          <a:p>
            <a:pPr lvl="0"/>
            <a:r>
              <a:rPr lang="en-US" sz="3400" dirty="0" smtClean="0">
                <a:solidFill>
                  <a:prstClr val="black"/>
                </a:solidFill>
              </a:rPr>
              <a:t>Andy Grove – </a:t>
            </a:r>
            <a:r>
              <a:rPr lang="en-US" sz="3400" b="1" dirty="0" smtClean="0">
                <a:solidFill>
                  <a:prstClr val="black"/>
                </a:solidFill>
              </a:rPr>
              <a:t>Intel</a:t>
            </a:r>
          </a:p>
          <a:p>
            <a:pPr lvl="0"/>
            <a:r>
              <a:rPr lang="en-US" sz="3400" dirty="0" smtClean="0">
                <a:solidFill>
                  <a:prstClr val="black"/>
                </a:solidFill>
              </a:rPr>
              <a:t>Pierre </a:t>
            </a:r>
            <a:r>
              <a:rPr lang="en-US" sz="3400" dirty="0" err="1" smtClean="0">
                <a:solidFill>
                  <a:prstClr val="black"/>
                </a:solidFill>
              </a:rPr>
              <a:t>Omidyar</a:t>
            </a:r>
            <a:r>
              <a:rPr lang="en-US" sz="3400" dirty="0" smtClean="0">
                <a:solidFill>
                  <a:prstClr val="black"/>
                </a:solidFill>
              </a:rPr>
              <a:t> – </a:t>
            </a:r>
            <a:r>
              <a:rPr lang="en-US" sz="3400" b="1" dirty="0" smtClean="0">
                <a:solidFill>
                  <a:prstClr val="black"/>
                </a:solidFill>
              </a:rPr>
              <a:t>eBay</a:t>
            </a:r>
          </a:p>
          <a:p>
            <a:pPr lvl="0"/>
            <a:r>
              <a:rPr lang="en-US" sz="3400" dirty="0" smtClean="0">
                <a:solidFill>
                  <a:prstClr val="black"/>
                </a:solidFill>
              </a:rPr>
              <a:t>Jerry Yang – </a:t>
            </a:r>
            <a:r>
              <a:rPr lang="en-US" sz="3400" b="1" dirty="0" smtClean="0">
                <a:solidFill>
                  <a:prstClr val="black"/>
                </a:solidFill>
              </a:rPr>
              <a:t>Yahoo!</a:t>
            </a:r>
          </a:p>
          <a:p>
            <a:pPr lvl="0"/>
            <a:r>
              <a:rPr lang="en-US" sz="3400" dirty="0" smtClean="0">
                <a:solidFill>
                  <a:prstClr val="black"/>
                </a:solidFill>
              </a:rPr>
              <a:t>Andy </a:t>
            </a:r>
            <a:r>
              <a:rPr lang="en-US" sz="3400" dirty="0" err="1" smtClean="0">
                <a:solidFill>
                  <a:prstClr val="black"/>
                </a:solidFill>
              </a:rPr>
              <a:t>Bechtolsheim</a:t>
            </a:r>
            <a:r>
              <a:rPr lang="en-US" sz="3400" dirty="0" smtClean="0">
                <a:solidFill>
                  <a:prstClr val="black"/>
                </a:solidFill>
              </a:rPr>
              <a:t> – </a:t>
            </a:r>
            <a:r>
              <a:rPr lang="en-US" sz="3400" b="1" dirty="0" smtClean="0">
                <a:solidFill>
                  <a:prstClr val="black"/>
                </a:solidFill>
              </a:rPr>
              <a:t>Sun Microsystems</a:t>
            </a:r>
          </a:p>
          <a:p>
            <a:pPr lvl="0"/>
            <a:r>
              <a:rPr lang="en-US" sz="3400" dirty="0" err="1" smtClean="0">
                <a:solidFill>
                  <a:prstClr val="black"/>
                </a:solidFill>
              </a:rPr>
              <a:t>Vinod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Kholsa</a:t>
            </a:r>
            <a:r>
              <a:rPr lang="en-US" sz="3400" dirty="0" smtClean="0">
                <a:solidFill>
                  <a:prstClr val="black"/>
                </a:solidFill>
              </a:rPr>
              <a:t> – </a:t>
            </a:r>
            <a:r>
              <a:rPr lang="en-US" sz="3400" b="1" dirty="0" smtClean="0">
                <a:solidFill>
                  <a:prstClr val="black"/>
                </a:solidFill>
              </a:rPr>
              <a:t>Sun Microsystems</a:t>
            </a:r>
          </a:p>
          <a:p>
            <a:r>
              <a:rPr lang="en-US" sz="3400" dirty="0" smtClean="0"/>
              <a:t>Milan </a:t>
            </a:r>
            <a:r>
              <a:rPr lang="en-US" sz="3400" dirty="0" err="1" smtClean="0"/>
              <a:t>Mandarić</a:t>
            </a:r>
            <a:r>
              <a:rPr lang="en-US" sz="3400" dirty="0" smtClean="0"/>
              <a:t> – </a:t>
            </a:r>
            <a:r>
              <a:rPr lang="en-US" sz="3400" b="1" dirty="0" smtClean="0"/>
              <a:t>Sanmina-SCI</a:t>
            </a:r>
            <a:endParaRPr lang="en-US" sz="3400" dirty="0" smtClean="0"/>
          </a:p>
          <a:p>
            <a:pPr lvl="0"/>
            <a:endParaRPr lang="en-US" sz="3100" b="1" dirty="0" smtClean="0">
              <a:solidFill>
                <a:prstClr val="black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0097" y="1600199"/>
            <a:ext cx="3786703" cy="493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Immigrants Are Positively Selected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807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Immigrants are more productive than most people from their home country.  Energetic, intelligent, ambitious, and educated people leave.</a:t>
            </a:r>
          </a:p>
          <a:p>
            <a:pPr lvl="0"/>
            <a:r>
              <a:rPr lang="en-US" dirty="0" smtClean="0"/>
              <a:t>Immigrants to U.S. are more productive than 50% of the people in their home countries but less productive than 30%, on average.  </a:t>
            </a:r>
          </a:p>
          <a:p>
            <a:pPr lvl="0"/>
            <a:r>
              <a:rPr lang="en-US" dirty="0" smtClean="0"/>
              <a:t>Mexican immigrants are more skilled than 56% of the population in Mexico.</a:t>
            </a:r>
          </a:p>
          <a:p>
            <a:pPr lvl="1"/>
            <a:r>
              <a:rPr lang="en-US" sz="1300" dirty="0" smtClean="0"/>
              <a:t>Clemens, Montenegro, and Pritchett (2008). </a:t>
            </a:r>
          </a:p>
          <a:p>
            <a:pPr lvl="1"/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Restrictions on Immigration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Quotas.</a:t>
            </a:r>
          </a:p>
          <a:p>
            <a:r>
              <a:rPr lang="en-US" sz="3600" dirty="0" smtClean="0"/>
              <a:t>Fees.</a:t>
            </a:r>
          </a:p>
          <a:p>
            <a:r>
              <a:rPr lang="en-US" sz="3600" dirty="0" smtClean="0"/>
              <a:t>Deportations.</a:t>
            </a:r>
          </a:p>
          <a:p>
            <a:r>
              <a:rPr lang="en-US" sz="3600" dirty="0" smtClean="0"/>
              <a:t>Application processes (forms, bureaucracy, lawyers, wait times, etc.) </a:t>
            </a:r>
          </a:p>
          <a:p>
            <a:r>
              <a:rPr lang="en-US" sz="3600" dirty="0" smtClean="0"/>
              <a:t>Workplace regulations (I-9, E-Verify, national ID,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Green Card Wait Times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25446"/>
            <a:ext cx="9144001" cy="563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Immigrants Are People Too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Two very important economic agents:</a:t>
            </a:r>
          </a:p>
          <a:p>
            <a:r>
              <a:rPr lang="en-US" sz="3400" b="1" dirty="0" smtClean="0"/>
              <a:t>Labor</a:t>
            </a:r>
          </a:p>
          <a:p>
            <a:pPr lvl="1"/>
            <a:r>
              <a:rPr lang="en-US" dirty="0" smtClean="0"/>
              <a:t>Workers.</a:t>
            </a:r>
          </a:p>
          <a:p>
            <a:r>
              <a:rPr lang="en-US" sz="3400" b="1" dirty="0" smtClean="0"/>
              <a:t>Entrepreneurs</a:t>
            </a:r>
          </a:p>
          <a:p>
            <a:pPr lvl="1"/>
            <a:r>
              <a:rPr lang="en-US" dirty="0" smtClean="0"/>
              <a:t>Innovators.</a:t>
            </a:r>
          </a:p>
          <a:p>
            <a:pPr lvl="1"/>
            <a:r>
              <a:rPr lang="en-US" dirty="0" smtClean="0"/>
              <a:t>Business people.</a:t>
            </a:r>
          </a:p>
          <a:p>
            <a:pPr lvl="1"/>
            <a:r>
              <a:rPr lang="en-US" dirty="0" smtClean="0"/>
              <a:t>Scientists.</a:t>
            </a:r>
          </a:p>
          <a:p>
            <a:r>
              <a:rPr lang="en-US" sz="3400" b="1" dirty="0" smtClean="0"/>
              <a:t>Immigrants are workers and entrepreneurs.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Migration Patterns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(1) Some places have many people and few opportunities.  </a:t>
            </a:r>
          </a:p>
          <a:p>
            <a:r>
              <a:rPr lang="en-US" sz="4000" dirty="0" smtClean="0"/>
              <a:t>(2) Other places have abundant opportunities and fewer people.  </a:t>
            </a:r>
          </a:p>
          <a:p>
            <a:r>
              <a:rPr lang="en-US" sz="4000" dirty="0" smtClean="0"/>
              <a:t>Migrants move to places with more </a:t>
            </a:r>
            <a:r>
              <a:rPr lang="en-US" sz="4000" b="1" dirty="0" smtClean="0"/>
              <a:t>opportunities</a:t>
            </a:r>
            <a:r>
              <a:rPr lang="en-US" sz="4000" dirty="0" smtClean="0"/>
              <a:t> and higher </a:t>
            </a:r>
            <a:r>
              <a:rPr lang="en-US" sz="4000" b="1" dirty="0" smtClean="0"/>
              <a:t>incomes</a:t>
            </a:r>
            <a:r>
              <a:rPr lang="en-US" sz="4000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517012"/>
            <a:ext cx="8229600" cy="59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People Move for Higher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Costs of moving:</a:t>
            </a:r>
          </a:p>
          <a:p>
            <a:pPr lvl="1"/>
            <a:r>
              <a:rPr lang="en-US" sz="3200" dirty="0" smtClean="0"/>
              <a:t>Travel tickets.</a:t>
            </a:r>
          </a:p>
          <a:p>
            <a:pPr lvl="1"/>
            <a:r>
              <a:rPr lang="en-US" sz="3200" dirty="0" smtClean="0"/>
              <a:t>Search costs for job, housing, etc.</a:t>
            </a:r>
          </a:p>
          <a:p>
            <a:pPr lvl="1"/>
            <a:r>
              <a:rPr lang="en-US" sz="3200" dirty="0" smtClean="0"/>
              <a:t>Government restrictions.</a:t>
            </a:r>
          </a:p>
          <a:p>
            <a:pPr lvl="1"/>
            <a:r>
              <a:rPr lang="en-US" sz="3200" dirty="0" smtClean="0"/>
              <a:t>Time off from work.</a:t>
            </a:r>
          </a:p>
          <a:p>
            <a:pPr lvl="1"/>
            <a:r>
              <a:rPr lang="en-US" sz="3200" dirty="0" smtClean="0"/>
              <a:t>Psychic costs.</a:t>
            </a:r>
          </a:p>
          <a:p>
            <a:r>
              <a:rPr lang="en-US" dirty="0" smtClean="0"/>
              <a:t>Income in U.S. has to be high enough to compensate for migration.</a:t>
            </a:r>
          </a:p>
          <a:p>
            <a:r>
              <a:rPr lang="en-US" dirty="0" smtClean="0"/>
              <a:t>Immigration slows or stops entirely during recessions in 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Labor “Trading”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Incomes are higher in relatively wealthier countries.</a:t>
            </a:r>
          </a:p>
          <a:p>
            <a:pPr lvl="1"/>
            <a:r>
              <a:rPr lang="en-US" dirty="0" smtClean="0"/>
              <a:t>Free markets.</a:t>
            </a:r>
          </a:p>
          <a:p>
            <a:pPr lvl="1"/>
            <a:r>
              <a:rPr lang="en-US" dirty="0" smtClean="0"/>
              <a:t>Property and contract rights.</a:t>
            </a:r>
          </a:p>
          <a:p>
            <a:pPr lvl="1"/>
            <a:r>
              <a:rPr lang="en-US" dirty="0" smtClean="0"/>
              <a:t>Security.</a:t>
            </a:r>
          </a:p>
          <a:p>
            <a:pPr lvl="1"/>
            <a:r>
              <a:rPr lang="en-US" dirty="0" smtClean="0"/>
              <a:t>More capital or land.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Immigrants become </a:t>
            </a:r>
            <a:r>
              <a:rPr lang="en-US" i="1" dirty="0" smtClean="0">
                <a:solidFill>
                  <a:prstClr val="black"/>
                </a:solidFill>
              </a:rPr>
              <a:t>more </a:t>
            </a:r>
            <a:r>
              <a:rPr lang="en-US" dirty="0" smtClean="0">
                <a:solidFill>
                  <a:prstClr val="black"/>
                </a:solidFill>
              </a:rPr>
              <a:t>productive in wealthier nations, all else remaining equal.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0094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Average: 5x</a:t>
            </a:r>
            <a:endParaRPr lang="en-US" sz="4000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Country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33559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Mexico</a:t>
            </a:r>
          </a:p>
          <a:p>
            <a:r>
              <a:rPr lang="en-US" sz="3600" b="1" dirty="0" smtClean="0"/>
              <a:t>Guatemala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India</a:t>
            </a:r>
          </a:p>
          <a:p>
            <a:r>
              <a:rPr lang="en-US" sz="3600" b="1" dirty="0" smtClean="0"/>
              <a:t>Vietnam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Haiti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9486" cy="63976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Wages in U.S. for Same Worker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33559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3x</a:t>
            </a:r>
          </a:p>
          <a:p>
            <a:r>
              <a:rPr lang="en-US" sz="3600" b="1" dirty="0" smtClean="0"/>
              <a:t>3x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6x</a:t>
            </a:r>
          </a:p>
          <a:p>
            <a:r>
              <a:rPr lang="en-US" sz="3600" b="1" dirty="0" smtClean="0"/>
              <a:t>6x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10x</a:t>
            </a:r>
          </a:p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Place Premium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Growth From Immigration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Eliminating migration barriers will grow global economy more than anything else. </a:t>
            </a:r>
          </a:p>
          <a:p>
            <a:r>
              <a:rPr lang="en-US" sz="3600" b="1" i="1" u="sng" dirty="0" smtClean="0"/>
              <a:t>$29 trillion to $87 trillion</a:t>
            </a:r>
            <a:r>
              <a:rPr lang="en-US" sz="3600" dirty="0" smtClean="0"/>
              <a:t>:  If all global immigration barriers were eliminated today, world production could increase in that range.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1300" dirty="0" smtClean="0"/>
              <a:t>Clemens, JEP (2011)</a:t>
            </a:r>
          </a:p>
          <a:p>
            <a:r>
              <a:rPr lang="en-US" sz="3600" dirty="0" smtClean="0"/>
              <a:t>Why?  Immigrants are more productive in new countries.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Does Immigration Effect U.S. Income?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98" y="1417638"/>
            <a:ext cx="8433412" cy="51780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immigrants are either </a:t>
            </a:r>
            <a:r>
              <a:rPr lang="en-US" b="1" dirty="0" smtClean="0"/>
              <a:t>low</a:t>
            </a:r>
            <a:r>
              <a:rPr lang="en-US" dirty="0" smtClean="0"/>
              <a:t> skilled or </a:t>
            </a:r>
            <a:r>
              <a:rPr lang="en-US" b="1" dirty="0" smtClean="0"/>
              <a:t>highly</a:t>
            </a:r>
            <a:r>
              <a:rPr lang="en-US" dirty="0" smtClean="0"/>
              <a:t> skilled.  Most Americans are medium skilled.</a:t>
            </a:r>
          </a:p>
          <a:p>
            <a:r>
              <a:rPr lang="en-US" dirty="0" smtClean="0"/>
              <a:t>Most immigrants and most natives do </a:t>
            </a:r>
            <a:r>
              <a:rPr lang="en-US" i="1" dirty="0" smtClean="0"/>
              <a:t>not </a:t>
            </a:r>
            <a:r>
              <a:rPr lang="en-US" dirty="0" smtClean="0"/>
              <a:t>compete for the same jobs so wages and incomes are mostly unaffected.</a:t>
            </a:r>
            <a:endParaRPr lang="en-US" i="1" dirty="0" smtClean="0"/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Miami, 1980-Present. </a:t>
            </a:r>
          </a:p>
          <a:p>
            <a:pPr lvl="1"/>
            <a:r>
              <a:rPr lang="en-US" dirty="0" smtClean="0"/>
              <a:t>Los Angeles, 1980-Present.</a:t>
            </a:r>
          </a:p>
          <a:p>
            <a:pPr lvl="1"/>
            <a:r>
              <a:rPr lang="en-US" dirty="0" smtClean="0"/>
              <a:t>Europe, 1993-Present.</a:t>
            </a:r>
          </a:p>
          <a:p>
            <a:pPr lvl="1"/>
            <a:r>
              <a:rPr lang="en-US" dirty="0" smtClean="0"/>
              <a:t>South Africa, 1993-Present.  </a:t>
            </a:r>
          </a:p>
          <a:p>
            <a:pPr lvl="1"/>
            <a:r>
              <a:rPr lang="en-US" dirty="0" smtClean="0"/>
              <a:t>U.S., 19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7002</TotalTime>
  <Words>603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Economics of Immigration By Alex Nowrasteh </vt:lpstr>
      <vt:lpstr>Immigrants Are People Too</vt:lpstr>
      <vt:lpstr>Migration Patterns</vt:lpstr>
      <vt:lpstr>PowerPoint Presentation</vt:lpstr>
      <vt:lpstr>People Move for Higher Income</vt:lpstr>
      <vt:lpstr>Labor “Trading”</vt:lpstr>
      <vt:lpstr>Average: 5x</vt:lpstr>
      <vt:lpstr>Economic Growth From Immigration</vt:lpstr>
      <vt:lpstr>Does Immigration Effect U.S. Income?</vt:lpstr>
      <vt:lpstr>American Losers and Winners</vt:lpstr>
      <vt:lpstr>Immigrant Entrepreneurship</vt:lpstr>
      <vt:lpstr>Immigrant Firms and Industries</vt:lpstr>
      <vt:lpstr>Immigrant Firms and Industries</vt:lpstr>
      <vt:lpstr>Immigrants Are Positively Selected</vt:lpstr>
      <vt:lpstr>Restrictions on Immigration</vt:lpstr>
      <vt:lpstr>Green Card Wait Times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Nowrasteh</dc:creator>
  <cp:lastModifiedBy>Maria Cristina</cp:lastModifiedBy>
  <cp:revision>115</cp:revision>
  <dcterms:created xsi:type="dcterms:W3CDTF">2011-09-17T15:09:40Z</dcterms:created>
  <dcterms:modified xsi:type="dcterms:W3CDTF">2011-11-20T07:18:15Z</dcterms:modified>
</cp:coreProperties>
</file>