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Override2.xml" ContentType="application/vnd.openxmlformats-officedocument.themeOverride+xml"/>
  <Override PartName="/ppt/charts/chart1.xml" ContentType="application/vnd.openxmlformats-officedocument.drawingml.chart+xml"/>
  <Override PartName="/ppt/theme/theme5.xml" ContentType="application/vnd.openxmlformats-officedocument.theme+xml"/>
  <Override PartName="/ppt/diagrams/layout1.xml" ContentType="application/vnd.openxmlformats-officedocument.drawingml.diagramLayout+xml"/>
  <Override PartName="/ppt/theme/themeOverride1.xml" ContentType="application/vnd.openxmlformats-officedocument.themeOverrid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75" r:id="rId4"/>
  </p:sldMasterIdLst>
  <p:notesMasterIdLst>
    <p:notesMasterId r:id="rId18"/>
  </p:notesMasterIdLst>
  <p:sldIdLst>
    <p:sldId id="260" r:id="rId5"/>
    <p:sldId id="261" r:id="rId6"/>
    <p:sldId id="262" r:id="rId7"/>
    <p:sldId id="265" r:id="rId8"/>
    <p:sldId id="266" r:id="rId9"/>
    <p:sldId id="272" r:id="rId10"/>
    <p:sldId id="270" r:id="rId11"/>
    <p:sldId id="268" r:id="rId12"/>
    <p:sldId id="273" r:id="rId13"/>
    <p:sldId id="269" r:id="rId14"/>
    <p:sldId id="271" r:id="rId15"/>
    <p:sldId id="267"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71" autoAdjust="0"/>
  </p:normalViewPr>
  <p:slideViewPr>
    <p:cSldViewPr>
      <p:cViewPr varScale="1">
        <p:scale>
          <a:sx n="50" d="100"/>
          <a:sy n="50" d="100"/>
        </p:scale>
        <p:origin x="-98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0" dirty="0">
                <a:latin typeface="Calibri Light" panose="020F0302020204030204" pitchFamily="34" charset="0"/>
              </a:rPr>
              <a:t>Substance</a:t>
            </a:r>
            <a:r>
              <a:rPr lang="en-US" b="0" baseline="0" dirty="0">
                <a:latin typeface="Calibri Light" panose="020F0302020204030204" pitchFamily="34" charset="0"/>
              </a:rPr>
              <a:t> Abuse Spending, 2009</a:t>
            </a:r>
          </a:p>
          <a:p>
            <a:pPr>
              <a:defRPr/>
            </a:pPr>
            <a:r>
              <a:rPr lang="en-US" b="0" baseline="0" dirty="0">
                <a:latin typeface="Calibri Light" panose="020F0302020204030204" pitchFamily="34" charset="0"/>
              </a:rPr>
              <a:t>(Total spending: $24.3 billion)</a:t>
            </a:r>
            <a:r>
              <a:rPr lang="en-US" b="0" dirty="0">
                <a:latin typeface="Calibri Light" panose="020F0302020204030204" pitchFamily="34" charset="0"/>
              </a:rPr>
              <a:t> </a:t>
            </a:r>
          </a:p>
        </c:rich>
      </c:tx>
      <c:layout/>
      <c:overlay val="0"/>
    </c:title>
    <c:autoTitleDeleted val="0"/>
    <c:plotArea>
      <c:layout/>
      <c:pieChart>
        <c:varyColors val="1"/>
        <c:ser>
          <c:idx val="0"/>
          <c:order val="0"/>
          <c:tx>
            <c:strRef>
              <c:f>Sheet1!$B$1:$B$2</c:f>
              <c:strCache>
                <c:ptCount val="1"/>
                <c:pt idx="0">
                  <c:v>SA Millions ($)</c:v>
                </c:pt>
              </c:strCache>
            </c:strRef>
          </c:tx>
          <c:dPt>
            <c:idx val="0"/>
            <c:bubble3D val="0"/>
            <c:spPr>
              <a:solidFill>
                <a:srgbClr val="F37021">
                  <a:lumMod val="75000"/>
                </a:srgbClr>
              </a:solidFill>
            </c:spPr>
          </c:dPt>
          <c:dPt>
            <c:idx val="1"/>
            <c:bubble3D val="0"/>
            <c:spPr>
              <a:solidFill>
                <a:srgbClr val="F37021">
                  <a:lumMod val="60000"/>
                  <a:lumOff val="40000"/>
                </a:srgbClr>
              </a:solidFill>
            </c:spPr>
          </c:dPt>
          <c:dPt>
            <c:idx val="2"/>
            <c:bubble3D val="0"/>
            <c:spPr>
              <a:solidFill>
                <a:srgbClr val="473D75">
                  <a:lumMod val="60000"/>
                  <a:lumOff val="40000"/>
                </a:srgbClr>
              </a:solidFill>
            </c:spPr>
          </c:dPt>
          <c:dPt>
            <c:idx val="3"/>
            <c:bubble3D val="0"/>
            <c:spPr>
              <a:solidFill>
                <a:srgbClr val="92D050"/>
              </a:solidFill>
            </c:spPr>
          </c:dPt>
          <c:dPt>
            <c:idx val="4"/>
            <c:bubble3D val="0"/>
            <c:spPr>
              <a:solidFill>
                <a:srgbClr val="53BCEB">
                  <a:lumMod val="75000"/>
                </a:srgbClr>
              </a:solidFill>
            </c:spPr>
          </c:dPt>
          <c:dPt>
            <c:idx val="5"/>
            <c:bubble3D val="0"/>
            <c:spPr>
              <a:solidFill>
                <a:srgbClr val="CD9803">
                  <a:lumMod val="60000"/>
                  <a:lumOff val="40000"/>
                </a:srgbClr>
              </a:solidFill>
            </c:spPr>
          </c:dPt>
          <c:dPt>
            <c:idx val="6"/>
            <c:bubble3D val="0"/>
            <c:spPr>
              <a:solidFill>
                <a:srgbClr val="DE4561">
                  <a:lumMod val="75000"/>
                </a:srgbClr>
              </a:solidFill>
            </c:spPr>
          </c:dPt>
          <c:dLbls>
            <c:dLbl>
              <c:idx val="1"/>
              <c:layout>
                <c:manualLayout>
                  <c:x val="-0.15870142240284479"/>
                  <c:y val="8.0157472615388525E-2"/>
                </c:manualLayout>
              </c:layout>
              <c:showLegendKey val="0"/>
              <c:showVal val="0"/>
              <c:showCatName val="1"/>
              <c:showSerName val="0"/>
              <c:showPercent val="1"/>
              <c:showBubbleSize val="0"/>
            </c:dLbl>
            <c:dLbl>
              <c:idx val="5"/>
              <c:layout>
                <c:manualLayout>
                  <c:x val="0.14741840233680467"/>
                  <c:y val="-7.9554102380440278E-2"/>
                </c:manualLayout>
              </c:layout>
              <c:showLegendKey val="0"/>
              <c:showVal val="0"/>
              <c:showCatName val="1"/>
              <c:showSerName val="0"/>
              <c:showPercent val="1"/>
              <c:showBubbleSize val="0"/>
            </c:dLbl>
            <c:dLbl>
              <c:idx val="6"/>
              <c:layout>
                <c:manualLayout>
                  <c:x val="0.20758530183727034"/>
                  <c:y val="0.10084197773011329"/>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Sheet1!$A$3:$A$9</c:f>
              <c:strCache>
                <c:ptCount val="7"/>
                <c:pt idx="0">
                  <c:v>Out-of-pocket</c:v>
                </c:pt>
                <c:pt idx="1">
                  <c:v>Private insurance</c:v>
                </c:pt>
                <c:pt idx="2">
                  <c:v>Other private</c:v>
                </c:pt>
                <c:pt idx="3">
                  <c:v>Medicare</c:v>
                </c:pt>
                <c:pt idx="4">
                  <c:v>Medicaid</c:v>
                </c:pt>
                <c:pt idx="5">
                  <c:v>Other Federal</c:v>
                </c:pt>
                <c:pt idx="6">
                  <c:v>Other State and local</c:v>
                </c:pt>
              </c:strCache>
            </c:strRef>
          </c:cat>
          <c:val>
            <c:numRef>
              <c:f>Sheet1!$B$3:$B$9</c:f>
              <c:numCache>
                <c:formatCode>#,##0</c:formatCode>
                <c:ptCount val="7"/>
                <c:pt idx="0">
                  <c:v>2579</c:v>
                </c:pt>
                <c:pt idx="1">
                  <c:v>3852</c:v>
                </c:pt>
                <c:pt idx="2">
                  <c:v>1225</c:v>
                </c:pt>
                <c:pt idx="3">
                  <c:v>1197</c:v>
                </c:pt>
                <c:pt idx="4">
                  <c:v>5158</c:v>
                </c:pt>
                <c:pt idx="5">
                  <c:v>2689</c:v>
                </c:pt>
                <c:pt idx="6">
                  <c:v>7639</c:v>
                </c:pt>
              </c:numCache>
            </c:numRef>
          </c:val>
        </c:ser>
        <c:ser>
          <c:idx val="1"/>
          <c:order val="1"/>
          <c:tx>
            <c:strRef>
              <c:f>Sheet1!$D$1:$D$2</c:f>
              <c:strCache>
                <c:ptCount val="1"/>
                <c:pt idx="0">
                  <c:v>All-Health Millions ($)</c:v>
                </c:pt>
              </c:strCache>
            </c:strRef>
          </c:tx>
          <c:dLbls>
            <c:showLegendKey val="0"/>
            <c:showVal val="0"/>
            <c:showCatName val="1"/>
            <c:showSerName val="0"/>
            <c:showPercent val="1"/>
            <c:showBubbleSize val="0"/>
            <c:showLeaderLines val="1"/>
          </c:dLbls>
          <c:cat>
            <c:strRef>
              <c:f>Sheet1!$A$3:$A$9</c:f>
              <c:strCache>
                <c:ptCount val="7"/>
                <c:pt idx="0">
                  <c:v>Out-of-pocket</c:v>
                </c:pt>
                <c:pt idx="1">
                  <c:v>Private insurance</c:v>
                </c:pt>
                <c:pt idx="2">
                  <c:v>Other private</c:v>
                </c:pt>
                <c:pt idx="3">
                  <c:v>Medicare</c:v>
                </c:pt>
                <c:pt idx="4">
                  <c:v>Medicaid</c:v>
                </c:pt>
                <c:pt idx="5">
                  <c:v>Other Federal</c:v>
                </c:pt>
                <c:pt idx="6">
                  <c:v>Other State and local</c:v>
                </c:pt>
              </c:strCache>
            </c:strRef>
          </c:cat>
          <c:val>
            <c:numRef>
              <c:f>Sheet1!$D$3:$D$9</c:f>
              <c:numCache>
                <c:formatCode>#,##0</c:formatCode>
                <c:ptCount val="7"/>
                <c:pt idx="0">
                  <c:v>299345</c:v>
                </c:pt>
                <c:pt idx="1">
                  <c:v>801190</c:v>
                </c:pt>
                <c:pt idx="2">
                  <c:v>88259</c:v>
                </c:pt>
                <c:pt idx="3">
                  <c:v>502289</c:v>
                </c:pt>
                <c:pt idx="4">
                  <c:v>376850</c:v>
                </c:pt>
                <c:pt idx="5">
                  <c:v>111994</c:v>
                </c:pt>
                <c:pt idx="6">
                  <c:v>150137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0" dirty="0">
                <a:latin typeface="Calibri Light" panose="020F0302020204030204" pitchFamily="34" charset="0"/>
              </a:rPr>
              <a:t>All-Health Spending, 2009</a:t>
            </a:r>
          </a:p>
          <a:p>
            <a:pPr>
              <a:defRPr/>
            </a:pPr>
            <a:r>
              <a:rPr lang="en-US" b="0" dirty="0">
                <a:latin typeface="Calibri Light" panose="020F0302020204030204" pitchFamily="34" charset="0"/>
              </a:rPr>
              <a:t>(Total spending: $2.3 trillion)</a:t>
            </a:r>
          </a:p>
        </c:rich>
      </c:tx>
      <c:layout/>
      <c:overlay val="0"/>
    </c:title>
    <c:autoTitleDeleted val="0"/>
    <c:plotArea>
      <c:layout/>
      <c:pieChart>
        <c:varyColors val="1"/>
        <c:ser>
          <c:idx val="0"/>
          <c:order val="0"/>
          <c:tx>
            <c:strRef>
              <c:f>Sheet1!$D$1:$D$2</c:f>
              <c:strCache>
                <c:ptCount val="1"/>
                <c:pt idx="0">
                  <c:v>All-Health Millions ($)</c:v>
                </c:pt>
              </c:strCache>
            </c:strRef>
          </c:tx>
          <c:dPt>
            <c:idx val="0"/>
            <c:bubble3D val="0"/>
            <c:spPr>
              <a:solidFill>
                <a:srgbClr val="F37021">
                  <a:lumMod val="75000"/>
                </a:srgbClr>
              </a:solidFill>
            </c:spPr>
          </c:dPt>
          <c:dPt>
            <c:idx val="1"/>
            <c:bubble3D val="0"/>
            <c:spPr>
              <a:solidFill>
                <a:srgbClr val="F37021">
                  <a:lumMod val="60000"/>
                  <a:lumOff val="40000"/>
                </a:srgbClr>
              </a:solidFill>
            </c:spPr>
          </c:dPt>
          <c:dPt>
            <c:idx val="2"/>
            <c:bubble3D val="0"/>
            <c:spPr>
              <a:solidFill>
                <a:srgbClr val="473D75">
                  <a:lumMod val="60000"/>
                  <a:lumOff val="40000"/>
                </a:srgbClr>
              </a:solidFill>
            </c:spPr>
          </c:dPt>
          <c:dPt>
            <c:idx val="3"/>
            <c:bubble3D val="0"/>
            <c:spPr>
              <a:solidFill>
                <a:srgbClr val="92D050"/>
              </a:solidFill>
            </c:spPr>
          </c:dPt>
          <c:dPt>
            <c:idx val="4"/>
            <c:bubble3D val="0"/>
            <c:spPr>
              <a:solidFill>
                <a:srgbClr val="53BCEB">
                  <a:lumMod val="75000"/>
                </a:srgbClr>
              </a:solidFill>
            </c:spPr>
          </c:dPt>
          <c:dPt>
            <c:idx val="5"/>
            <c:bubble3D val="0"/>
            <c:spPr>
              <a:solidFill>
                <a:srgbClr val="CD9803">
                  <a:lumMod val="60000"/>
                  <a:lumOff val="40000"/>
                </a:srgbClr>
              </a:solidFill>
            </c:spPr>
          </c:dPt>
          <c:dPt>
            <c:idx val="6"/>
            <c:bubble3D val="0"/>
            <c:spPr>
              <a:solidFill>
                <a:srgbClr val="DE4561">
                  <a:lumMod val="75000"/>
                </a:srgbClr>
              </a:solidFill>
            </c:spPr>
          </c:dPt>
          <c:dLbls>
            <c:txPr>
              <a:bodyPr/>
              <a:lstStyle/>
              <a:p>
                <a:pPr>
                  <a:defRPr sz="900"/>
                </a:pPr>
                <a:endParaRPr lang="en-US"/>
              </a:p>
            </c:txPr>
            <c:showLegendKey val="0"/>
            <c:showVal val="0"/>
            <c:showCatName val="1"/>
            <c:showSerName val="0"/>
            <c:showPercent val="1"/>
            <c:showBubbleSize val="0"/>
            <c:showLeaderLines val="1"/>
          </c:dLbls>
          <c:cat>
            <c:strRef>
              <c:f>Sheet1!$A$3:$A$9</c:f>
              <c:strCache>
                <c:ptCount val="7"/>
                <c:pt idx="0">
                  <c:v>Out-of-pocket</c:v>
                </c:pt>
                <c:pt idx="1">
                  <c:v>Private insurance</c:v>
                </c:pt>
                <c:pt idx="2">
                  <c:v>Other private</c:v>
                </c:pt>
                <c:pt idx="3">
                  <c:v>Medicare</c:v>
                </c:pt>
                <c:pt idx="4">
                  <c:v>Medicaid</c:v>
                </c:pt>
                <c:pt idx="5">
                  <c:v>Other Federal</c:v>
                </c:pt>
                <c:pt idx="6">
                  <c:v>Other State and local</c:v>
                </c:pt>
              </c:strCache>
            </c:strRef>
          </c:cat>
          <c:val>
            <c:numRef>
              <c:f>Sheet1!$D$3:$D$9</c:f>
              <c:numCache>
                <c:formatCode>#,##0</c:formatCode>
                <c:ptCount val="7"/>
                <c:pt idx="0">
                  <c:v>299345</c:v>
                </c:pt>
                <c:pt idx="1">
                  <c:v>801190</c:v>
                </c:pt>
                <c:pt idx="2">
                  <c:v>88259</c:v>
                </c:pt>
                <c:pt idx="3">
                  <c:v>502289</c:v>
                </c:pt>
                <c:pt idx="4">
                  <c:v>376850</c:v>
                </c:pt>
                <c:pt idx="5">
                  <c:v>111994</c:v>
                </c:pt>
                <c:pt idx="6">
                  <c:v>150137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07C6A-730B-4142-B722-8A4E85F805A9}"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US"/>
        </a:p>
      </dgm:t>
    </dgm:pt>
    <dgm:pt modelId="{BBBC1AD1-1142-4B1F-86D3-5BA8B6A8A2A0}">
      <dgm:prSet phldrT="[Text]" custT="1"/>
      <dgm:spPr>
        <a:solidFill>
          <a:schemeClr val="accent2">
            <a:lumMod val="75000"/>
          </a:schemeClr>
        </a:solidFill>
      </dgm:spPr>
      <dgm:t>
        <a:bodyPr/>
        <a:lstStyle/>
        <a:p>
          <a:r>
            <a:rPr lang="en-US" sz="1800" dirty="0" smtClean="0">
              <a:effectLst>
                <a:outerShdw blurRad="38100" dist="38100" dir="2700000" algn="tl">
                  <a:srgbClr val="000000">
                    <a:alpha val="43137"/>
                  </a:srgbClr>
                </a:outerShdw>
              </a:effectLst>
            </a:rPr>
            <a:t>Medicaid &amp; CHIP</a:t>
          </a:r>
          <a:endParaRPr lang="en-US" sz="1800" dirty="0">
            <a:effectLst>
              <a:outerShdw blurRad="38100" dist="38100" dir="2700000" algn="tl">
                <a:srgbClr val="000000">
                  <a:alpha val="43137"/>
                </a:srgbClr>
              </a:outerShdw>
            </a:effectLst>
          </a:endParaRPr>
        </a:p>
      </dgm:t>
    </dgm:pt>
    <dgm:pt modelId="{2B1A8E1E-3168-43FD-BDA0-5C895AF63E99}" type="parTrans" cxnId="{A0440545-DA5D-45BE-BD27-CBA5CEBA8610}">
      <dgm:prSet/>
      <dgm:spPr/>
      <dgm:t>
        <a:bodyPr/>
        <a:lstStyle/>
        <a:p>
          <a:endParaRPr lang="en-US" sz="1100"/>
        </a:p>
      </dgm:t>
    </dgm:pt>
    <dgm:pt modelId="{4867A69A-8FB7-4187-A9F3-AED1B8A8FB6A}" type="sibTrans" cxnId="{A0440545-DA5D-45BE-BD27-CBA5CEBA8610}">
      <dgm:prSet/>
      <dgm:spPr/>
      <dgm:t>
        <a:bodyPr/>
        <a:lstStyle/>
        <a:p>
          <a:endParaRPr lang="en-US" sz="1100"/>
        </a:p>
      </dgm:t>
    </dgm:pt>
    <dgm:pt modelId="{B06B6C36-C6E4-40E3-B488-FBEB159CDB03}">
      <dgm:prSet custT="1"/>
      <dgm:spPr>
        <a:solidFill>
          <a:schemeClr val="bg2"/>
        </a:solidFill>
        <a:ln>
          <a:solidFill>
            <a:schemeClr val="bg1"/>
          </a:solidFill>
        </a:ln>
      </dgm:spPr>
      <dgm:t>
        <a:bodyPr/>
        <a:lstStyle/>
        <a:p>
          <a:r>
            <a:rPr lang="en-US" sz="1800" dirty="0" smtClean="0">
              <a:effectLst>
                <a:outerShdw blurRad="38100" dist="38100" dir="2700000" algn="tl">
                  <a:srgbClr val="000000">
                    <a:alpha val="43137"/>
                  </a:srgbClr>
                </a:outerShdw>
              </a:effectLst>
            </a:rPr>
            <a:t>Substance use disorders</a:t>
          </a:r>
        </a:p>
      </dgm:t>
    </dgm:pt>
    <dgm:pt modelId="{8B2A3B2E-A452-4C82-9BFC-B73B7BC1CC5E}" type="parTrans" cxnId="{532BF98D-73A3-46CA-BBB7-DBB0058464A3}">
      <dgm:prSet/>
      <dgm:spPr/>
      <dgm:t>
        <a:bodyPr/>
        <a:lstStyle/>
        <a:p>
          <a:endParaRPr lang="en-US" sz="1100"/>
        </a:p>
      </dgm:t>
    </dgm:pt>
    <dgm:pt modelId="{7FA840ED-D701-4C80-BE78-441086ADA401}" type="sibTrans" cxnId="{532BF98D-73A3-46CA-BBB7-DBB0058464A3}">
      <dgm:prSet/>
      <dgm:spPr/>
      <dgm:t>
        <a:bodyPr/>
        <a:lstStyle/>
        <a:p>
          <a:endParaRPr lang="en-US" sz="1100"/>
        </a:p>
      </dgm:t>
    </dgm:pt>
    <dgm:pt modelId="{539E4C44-6246-4F2D-BAD1-8D5D4DE05989}">
      <dgm:prSet custT="1"/>
      <dgm:spPr>
        <a:solidFill>
          <a:srgbClr val="00B050"/>
        </a:solidFill>
        <a:ln w="38100">
          <a:noFill/>
        </a:ln>
      </dgm:spPr>
      <dgm:t>
        <a:bodyPr/>
        <a:lstStyle/>
        <a:p>
          <a:r>
            <a:rPr lang="en-US" sz="1800" b="0" dirty="0" smtClean="0">
              <a:ln>
                <a:noFill/>
              </a:ln>
              <a:solidFill>
                <a:schemeClr val="tx1"/>
              </a:solidFill>
              <a:effectLst>
                <a:outerShdw blurRad="38100" dist="38100" dir="2700000" algn="tl">
                  <a:srgbClr val="000000">
                    <a:alpha val="43137"/>
                  </a:srgbClr>
                </a:outerShdw>
              </a:effectLst>
            </a:rPr>
            <a:t>State</a:t>
          </a:r>
          <a:r>
            <a:rPr lang="en-US" sz="1800" b="0" dirty="0" smtClean="0">
              <a:solidFill>
                <a:schemeClr val="tx1"/>
              </a:solidFill>
              <a:effectLst>
                <a:outerShdw blurRad="38100" dist="38100" dir="2700000" algn="tl">
                  <a:srgbClr val="000000">
                    <a:alpha val="43137"/>
                  </a:srgbClr>
                </a:outerShdw>
              </a:effectLst>
            </a:rPr>
            <a:t> </a:t>
          </a:r>
          <a:r>
            <a:rPr lang="en-US" sz="1800" b="0" dirty="0" smtClean="0">
              <a:ln>
                <a:noFill/>
              </a:ln>
              <a:solidFill>
                <a:schemeClr val="tx1"/>
              </a:solidFill>
              <a:effectLst>
                <a:outerShdw blurRad="38100" dist="38100" dir="2700000" algn="tl">
                  <a:srgbClr val="000000">
                    <a:alpha val="43137"/>
                  </a:srgbClr>
                </a:outerShdw>
              </a:effectLst>
            </a:rPr>
            <a:t>employee</a:t>
          </a:r>
          <a:r>
            <a:rPr lang="en-US" sz="1800" b="0" dirty="0" smtClean="0">
              <a:solidFill>
                <a:schemeClr val="tx1"/>
              </a:solidFill>
              <a:effectLst>
                <a:outerShdw blurRad="38100" dist="38100" dir="2700000" algn="tl">
                  <a:srgbClr val="000000">
                    <a:alpha val="43137"/>
                  </a:srgbClr>
                </a:outerShdw>
              </a:effectLst>
            </a:rPr>
            <a:t> </a:t>
          </a:r>
          <a:r>
            <a:rPr lang="en-US" sz="1800" b="0" dirty="0" smtClean="0">
              <a:ln>
                <a:noFill/>
              </a:ln>
              <a:solidFill>
                <a:schemeClr val="tx1"/>
              </a:solidFill>
              <a:effectLst>
                <a:outerShdw blurRad="38100" dist="38100" dir="2700000" algn="tl">
                  <a:srgbClr val="000000">
                    <a:alpha val="43137"/>
                  </a:srgbClr>
                </a:outerShdw>
              </a:effectLst>
            </a:rPr>
            <a:t>health</a:t>
          </a:r>
          <a:r>
            <a:rPr lang="en-US" sz="1800" b="0" dirty="0" smtClean="0">
              <a:solidFill>
                <a:schemeClr val="tx1"/>
              </a:solidFill>
              <a:effectLst>
                <a:outerShdw blurRad="38100" dist="38100" dir="2700000" algn="tl">
                  <a:srgbClr val="000000">
                    <a:alpha val="43137"/>
                  </a:srgbClr>
                </a:outerShdw>
              </a:effectLst>
            </a:rPr>
            <a:t> benefits</a:t>
          </a:r>
        </a:p>
      </dgm:t>
    </dgm:pt>
    <dgm:pt modelId="{46C67255-80D2-4A32-910C-E3FBA4BA2FCD}" type="parTrans" cxnId="{3043A15C-37DB-4D12-A9BE-052D57390653}">
      <dgm:prSet/>
      <dgm:spPr/>
      <dgm:t>
        <a:bodyPr/>
        <a:lstStyle/>
        <a:p>
          <a:endParaRPr lang="en-US" sz="1100"/>
        </a:p>
      </dgm:t>
    </dgm:pt>
    <dgm:pt modelId="{637AF9CF-5F12-4309-947B-06B3B4826D4E}" type="sibTrans" cxnId="{3043A15C-37DB-4D12-A9BE-052D57390653}">
      <dgm:prSet/>
      <dgm:spPr/>
      <dgm:t>
        <a:bodyPr/>
        <a:lstStyle/>
        <a:p>
          <a:endParaRPr lang="en-US" sz="1100"/>
        </a:p>
      </dgm:t>
    </dgm:pt>
    <dgm:pt modelId="{657B6FB7-0D5A-4E08-A2A2-DD2B4453B355}">
      <dgm:prSet custT="1"/>
      <dgm:spPr>
        <a:solidFill>
          <a:schemeClr val="accent3"/>
        </a:solidFill>
        <a:ln>
          <a:noFill/>
        </a:ln>
      </dgm:spPr>
      <dgm:t>
        <a:bodyPr/>
        <a:lstStyle/>
        <a:p>
          <a:r>
            <a:rPr lang="en-US" sz="1800" dirty="0" smtClean="0">
              <a:effectLst>
                <a:outerShdw blurRad="38100" dist="38100" dir="2700000" algn="tl">
                  <a:srgbClr val="000000">
                    <a:alpha val="43137"/>
                  </a:srgbClr>
                </a:outerShdw>
              </a:effectLst>
            </a:rPr>
            <a:t>State retiree health benefits</a:t>
          </a:r>
        </a:p>
      </dgm:t>
    </dgm:pt>
    <dgm:pt modelId="{A73F11ED-2936-4D6F-A33B-1AA36BBF8132}" type="parTrans" cxnId="{CB673A45-BEE8-4170-961A-24B8D73477A0}">
      <dgm:prSet/>
      <dgm:spPr/>
      <dgm:t>
        <a:bodyPr/>
        <a:lstStyle/>
        <a:p>
          <a:endParaRPr lang="en-US" sz="1100"/>
        </a:p>
      </dgm:t>
    </dgm:pt>
    <dgm:pt modelId="{6C7C6DD2-2C1E-4D63-9AB3-5B6B3E12759B}" type="sibTrans" cxnId="{CB673A45-BEE8-4170-961A-24B8D73477A0}">
      <dgm:prSet/>
      <dgm:spPr/>
      <dgm:t>
        <a:bodyPr/>
        <a:lstStyle/>
        <a:p>
          <a:endParaRPr lang="en-US" sz="1100"/>
        </a:p>
      </dgm:t>
    </dgm:pt>
    <dgm:pt modelId="{E83C5481-A366-4239-AEC5-4A2C29C50C38}">
      <dgm:prSet custT="1"/>
      <dgm:spPr>
        <a:solidFill>
          <a:schemeClr val="tx2"/>
        </a:solidFill>
        <a:ln>
          <a:solidFill>
            <a:schemeClr val="tx1"/>
          </a:solidFill>
        </a:ln>
      </dgm:spPr>
      <dgm:t>
        <a:bodyPr/>
        <a:lstStyle/>
        <a:p>
          <a:r>
            <a:rPr lang="en-US" sz="1800" dirty="0" smtClean="0">
              <a:effectLst>
                <a:outerShdw blurRad="38100" dist="38100" dir="2700000" algn="tl">
                  <a:srgbClr val="000000">
                    <a:alpha val="43137"/>
                  </a:srgbClr>
                </a:outerShdw>
              </a:effectLst>
            </a:rPr>
            <a:t>Prison health</a:t>
          </a:r>
        </a:p>
      </dgm:t>
    </dgm:pt>
    <dgm:pt modelId="{2B196389-D673-4100-8000-E9E9D006EF2F}" type="parTrans" cxnId="{8E153FD4-1F9F-4DD9-A66F-FE19CAC5E90B}">
      <dgm:prSet/>
      <dgm:spPr/>
      <dgm:t>
        <a:bodyPr/>
        <a:lstStyle/>
        <a:p>
          <a:endParaRPr lang="en-US" sz="1100"/>
        </a:p>
      </dgm:t>
    </dgm:pt>
    <dgm:pt modelId="{F16466B1-D7E6-4892-AC68-3891F876D2D9}" type="sibTrans" cxnId="{8E153FD4-1F9F-4DD9-A66F-FE19CAC5E90B}">
      <dgm:prSet/>
      <dgm:spPr/>
      <dgm:t>
        <a:bodyPr/>
        <a:lstStyle/>
        <a:p>
          <a:endParaRPr lang="en-US" sz="1100"/>
        </a:p>
      </dgm:t>
    </dgm:pt>
    <dgm:pt modelId="{6492713C-7F6A-4015-AC6C-923425232A05}">
      <dgm:prSet custT="1"/>
      <dgm:spPr>
        <a:solidFill>
          <a:srgbClr val="7030A0"/>
        </a:solidFill>
      </dgm:spPr>
      <dgm:t>
        <a:bodyPr/>
        <a:lstStyle/>
        <a:p>
          <a:r>
            <a:rPr lang="en-US" sz="1800" dirty="0" smtClean="0">
              <a:effectLst>
                <a:outerShdw blurRad="38100" dist="38100" dir="2700000" algn="tl">
                  <a:srgbClr val="000000">
                    <a:alpha val="43137"/>
                  </a:srgbClr>
                </a:outerShdw>
              </a:effectLst>
            </a:rPr>
            <a:t>Mental health</a:t>
          </a:r>
        </a:p>
      </dgm:t>
    </dgm:pt>
    <dgm:pt modelId="{5C3B5330-634C-4476-ABC7-910FE7767B2D}" type="sibTrans" cxnId="{9340D1C4-F182-4DC5-805E-0C8946C039B3}">
      <dgm:prSet/>
      <dgm:spPr/>
      <dgm:t>
        <a:bodyPr/>
        <a:lstStyle/>
        <a:p>
          <a:endParaRPr lang="en-US" sz="1100"/>
        </a:p>
      </dgm:t>
    </dgm:pt>
    <dgm:pt modelId="{B42C4FB1-C22D-42D0-B28B-213CDBA6BE5B}" type="parTrans" cxnId="{9340D1C4-F182-4DC5-805E-0C8946C039B3}">
      <dgm:prSet/>
      <dgm:spPr/>
      <dgm:t>
        <a:bodyPr/>
        <a:lstStyle/>
        <a:p>
          <a:endParaRPr lang="en-US" sz="1100"/>
        </a:p>
      </dgm:t>
    </dgm:pt>
    <dgm:pt modelId="{24A7DFAD-1D53-4509-9FA5-A6F33EC0AF6E}">
      <dgm:prSet phldrT="[Text]" custT="1"/>
      <dgm:spPr/>
      <dgm:t>
        <a:bodyPr/>
        <a:lstStyle/>
        <a:p>
          <a:r>
            <a:rPr lang="en-US" sz="2000" b="1" dirty="0" smtClean="0">
              <a:effectLst>
                <a:outerShdw blurRad="38100" dist="38100" dir="2700000" algn="tl">
                  <a:srgbClr val="000000">
                    <a:alpha val="43137"/>
                  </a:srgbClr>
                </a:outerShdw>
              </a:effectLst>
            </a:rPr>
            <a:t>State Health Care Spending</a:t>
          </a:r>
          <a:endParaRPr lang="en-US" sz="2000" b="1" dirty="0">
            <a:effectLst>
              <a:outerShdw blurRad="38100" dist="38100" dir="2700000" algn="tl">
                <a:srgbClr val="000000">
                  <a:alpha val="43137"/>
                </a:srgbClr>
              </a:outerShdw>
            </a:effectLst>
          </a:endParaRPr>
        </a:p>
      </dgm:t>
    </dgm:pt>
    <dgm:pt modelId="{CACF10A6-BC00-4636-92AB-BB546CF81DAE}" type="sibTrans" cxnId="{919320FD-E2ED-4F49-9386-FBBCA1F97650}">
      <dgm:prSet/>
      <dgm:spPr/>
      <dgm:t>
        <a:bodyPr/>
        <a:lstStyle/>
        <a:p>
          <a:endParaRPr lang="en-US"/>
        </a:p>
      </dgm:t>
    </dgm:pt>
    <dgm:pt modelId="{7A903F8C-A522-4847-A56A-D3511B669557}" type="parTrans" cxnId="{919320FD-E2ED-4F49-9386-FBBCA1F97650}">
      <dgm:prSet/>
      <dgm:spPr/>
      <dgm:t>
        <a:bodyPr/>
        <a:lstStyle/>
        <a:p>
          <a:endParaRPr lang="en-US"/>
        </a:p>
      </dgm:t>
    </dgm:pt>
    <dgm:pt modelId="{D1EE4D34-8DE6-42A2-A183-18EAA89817CD}" type="pres">
      <dgm:prSet presAssocID="{9AF07C6A-730B-4142-B722-8A4E85F805A9}" presName="Name0" presStyleCnt="0">
        <dgm:presLayoutVars>
          <dgm:chMax val="1"/>
          <dgm:chPref val="1"/>
          <dgm:dir/>
          <dgm:animOne val="branch"/>
          <dgm:animLvl val="lvl"/>
        </dgm:presLayoutVars>
      </dgm:prSet>
      <dgm:spPr/>
      <dgm:t>
        <a:bodyPr/>
        <a:lstStyle/>
        <a:p>
          <a:endParaRPr lang="en-US"/>
        </a:p>
      </dgm:t>
    </dgm:pt>
    <dgm:pt modelId="{EC8E99E5-8FF9-4A8D-9B01-72E7757D6847}" type="pres">
      <dgm:prSet presAssocID="{24A7DFAD-1D53-4509-9FA5-A6F33EC0AF6E}" presName="Parent" presStyleLbl="node0" presStyleIdx="0" presStyleCnt="1" custScaleX="107529">
        <dgm:presLayoutVars>
          <dgm:chMax val="6"/>
          <dgm:chPref val="6"/>
        </dgm:presLayoutVars>
      </dgm:prSet>
      <dgm:spPr/>
      <dgm:t>
        <a:bodyPr/>
        <a:lstStyle/>
        <a:p>
          <a:endParaRPr lang="en-US"/>
        </a:p>
      </dgm:t>
    </dgm:pt>
    <dgm:pt modelId="{F8F539B3-D92B-4A3C-B47E-FF2605C18991}" type="pres">
      <dgm:prSet presAssocID="{BBBC1AD1-1142-4B1F-86D3-5BA8B6A8A2A0}" presName="Accent1" presStyleCnt="0"/>
      <dgm:spPr/>
      <dgm:t>
        <a:bodyPr/>
        <a:lstStyle/>
        <a:p>
          <a:endParaRPr lang="en-US"/>
        </a:p>
      </dgm:t>
    </dgm:pt>
    <dgm:pt modelId="{FFF35980-0215-4452-8720-47176A144BFB}" type="pres">
      <dgm:prSet presAssocID="{BBBC1AD1-1142-4B1F-86D3-5BA8B6A8A2A0}" presName="Accent" presStyleLbl="bgShp" presStyleIdx="0" presStyleCnt="6"/>
      <dgm:spPr/>
      <dgm:t>
        <a:bodyPr/>
        <a:lstStyle/>
        <a:p>
          <a:endParaRPr lang="en-US"/>
        </a:p>
      </dgm:t>
    </dgm:pt>
    <dgm:pt modelId="{B27542A6-8C68-4CF3-B814-FFA63A9AB877}" type="pres">
      <dgm:prSet presAssocID="{BBBC1AD1-1142-4B1F-86D3-5BA8B6A8A2A0}" presName="Child1" presStyleLbl="node1" presStyleIdx="0" presStyleCnt="6">
        <dgm:presLayoutVars>
          <dgm:chMax val="0"/>
          <dgm:chPref val="0"/>
          <dgm:bulletEnabled val="1"/>
        </dgm:presLayoutVars>
      </dgm:prSet>
      <dgm:spPr/>
      <dgm:t>
        <a:bodyPr/>
        <a:lstStyle/>
        <a:p>
          <a:endParaRPr lang="en-US"/>
        </a:p>
      </dgm:t>
    </dgm:pt>
    <dgm:pt modelId="{BC5F7114-6BAB-4EF2-9749-BDCD1811F9FB}" type="pres">
      <dgm:prSet presAssocID="{6492713C-7F6A-4015-AC6C-923425232A05}" presName="Accent2" presStyleCnt="0"/>
      <dgm:spPr/>
      <dgm:t>
        <a:bodyPr/>
        <a:lstStyle/>
        <a:p>
          <a:endParaRPr lang="en-US"/>
        </a:p>
      </dgm:t>
    </dgm:pt>
    <dgm:pt modelId="{E0C8BDBD-5E12-4B72-9512-B274DD725F87}" type="pres">
      <dgm:prSet presAssocID="{6492713C-7F6A-4015-AC6C-923425232A05}" presName="Accent" presStyleLbl="bgShp" presStyleIdx="1" presStyleCnt="6"/>
      <dgm:spPr/>
      <dgm:t>
        <a:bodyPr/>
        <a:lstStyle/>
        <a:p>
          <a:endParaRPr lang="en-US"/>
        </a:p>
      </dgm:t>
    </dgm:pt>
    <dgm:pt modelId="{639F30B0-9C36-48F7-832D-AB31F8455B22}" type="pres">
      <dgm:prSet presAssocID="{6492713C-7F6A-4015-AC6C-923425232A05}" presName="Child2" presStyleLbl="node1" presStyleIdx="1" presStyleCnt="6">
        <dgm:presLayoutVars>
          <dgm:chMax val="0"/>
          <dgm:chPref val="0"/>
          <dgm:bulletEnabled val="1"/>
        </dgm:presLayoutVars>
      </dgm:prSet>
      <dgm:spPr/>
      <dgm:t>
        <a:bodyPr/>
        <a:lstStyle/>
        <a:p>
          <a:endParaRPr lang="en-US"/>
        </a:p>
      </dgm:t>
    </dgm:pt>
    <dgm:pt modelId="{F74AEDDD-0C38-4BDC-B84C-C4BD2A75505E}" type="pres">
      <dgm:prSet presAssocID="{B06B6C36-C6E4-40E3-B488-FBEB159CDB03}" presName="Accent3" presStyleCnt="0"/>
      <dgm:spPr/>
      <dgm:t>
        <a:bodyPr/>
        <a:lstStyle/>
        <a:p>
          <a:endParaRPr lang="en-US"/>
        </a:p>
      </dgm:t>
    </dgm:pt>
    <dgm:pt modelId="{82EF6923-059B-4F54-93D9-2A6884043119}" type="pres">
      <dgm:prSet presAssocID="{B06B6C36-C6E4-40E3-B488-FBEB159CDB03}" presName="Accent" presStyleLbl="bgShp" presStyleIdx="2" presStyleCnt="6"/>
      <dgm:spPr/>
      <dgm:t>
        <a:bodyPr/>
        <a:lstStyle/>
        <a:p>
          <a:endParaRPr lang="en-US"/>
        </a:p>
      </dgm:t>
    </dgm:pt>
    <dgm:pt modelId="{441E89A9-927B-4B17-9AFA-B6AE4707C98B}" type="pres">
      <dgm:prSet presAssocID="{B06B6C36-C6E4-40E3-B488-FBEB159CDB03}" presName="Child3" presStyleLbl="node1" presStyleIdx="2" presStyleCnt="6" custScaleX="110106" custScaleY="111046" custLinFactNeighborX="6354" custLinFactNeighborY="-3012">
        <dgm:presLayoutVars>
          <dgm:chMax val="0"/>
          <dgm:chPref val="0"/>
          <dgm:bulletEnabled val="1"/>
        </dgm:presLayoutVars>
      </dgm:prSet>
      <dgm:spPr/>
      <dgm:t>
        <a:bodyPr/>
        <a:lstStyle/>
        <a:p>
          <a:endParaRPr lang="en-US"/>
        </a:p>
      </dgm:t>
    </dgm:pt>
    <dgm:pt modelId="{2AE01B31-D883-41E6-B985-288076D6299F}" type="pres">
      <dgm:prSet presAssocID="{E83C5481-A366-4239-AEC5-4A2C29C50C38}" presName="Accent4" presStyleCnt="0"/>
      <dgm:spPr/>
      <dgm:t>
        <a:bodyPr/>
        <a:lstStyle/>
        <a:p>
          <a:endParaRPr lang="en-US"/>
        </a:p>
      </dgm:t>
    </dgm:pt>
    <dgm:pt modelId="{1FEEB8C3-414C-40D8-A12E-5301D6EA4DE5}" type="pres">
      <dgm:prSet presAssocID="{E83C5481-A366-4239-AEC5-4A2C29C50C38}" presName="Accent" presStyleLbl="bgShp" presStyleIdx="3" presStyleCnt="6" custLinFactNeighborY="-2477"/>
      <dgm:spPr/>
      <dgm:t>
        <a:bodyPr/>
        <a:lstStyle/>
        <a:p>
          <a:endParaRPr lang="en-US"/>
        </a:p>
      </dgm:t>
    </dgm:pt>
    <dgm:pt modelId="{9DDD21F6-3706-4689-B54A-E2E591B478F9}" type="pres">
      <dgm:prSet presAssocID="{E83C5481-A366-4239-AEC5-4A2C29C50C38}" presName="Child4" presStyleLbl="node1" presStyleIdx="3" presStyleCnt="6">
        <dgm:presLayoutVars>
          <dgm:chMax val="0"/>
          <dgm:chPref val="0"/>
          <dgm:bulletEnabled val="1"/>
        </dgm:presLayoutVars>
      </dgm:prSet>
      <dgm:spPr/>
      <dgm:t>
        <a:bodyPr/>
        <a:lstStyle/>
        <a:p>
          <a:endParaRPr lang="en-US"/>
        </a:p>
      </dgm:t>
    </dgm:pt>
    <dgm:pt modelId="{65A16220-3978-4B42-A54D-999315D9029B}" type="pres">
      <dgm:prSet presAssocID="{539E4C44-6246-4F2D-BAD1-8D5D4DE05989}" presName="Accent5" presStyleCnt="0"/>
      <dgm:spPr/>
      <dgm:t>
        <a:bodyPr/>
        <a:lstStyle/>
        <a:p>
          <a:endParaRPr lang="en-US"/>
        </a:p>
      </dgm:t>
    </dgm:pt>
    <dgm:pt modelId="{396EC401-EFE6-494C-949A-6FE0E166DAE3}" type="pres">
      <dgm:prSet presAssocID="{539E4C44-6246-4F2D-BAD1-8D5D4DE05989}" presName="Accent" presStyleLbl="bgShp" presStyleIdx="4" presStyleCnt="6" custScaleX="100053"/>
      <dgm:spPr/>
      <dgm:t>
        <a:bodyPr/>
        <a:lstStyle/>
        <a:p>
          <a:endParaRPr lang="en-US"/>
        </a:p>
      </dgm:t>
    </dgm:pt>
    <dgm:pt modelId="{8F81E4BA-15CA-41DE-811F-92A1CD6234E8}" type="pres">
      <dgm:prSet presAssocID="{539E4C44-6246-4F2D-BAD1-8D5D4DE05989}" presName="Child5" presStyleLbl="node1" presStyleIdx="4" presStyleCnt="6" custScaleX="106367" custScaleY="105406" custLinFactNeighborX="-4295" custLinFactNeighborY="2653">
        <dgm:presLayoutVars>
          <dgm:chMax val="0"/>
          <dgm:chPref val="0"/>
          <dgm:bulletEnabled val="1"/>
        </dgm:presLayoutVars>
      </dgm:prSet>
      <dgm:spPr/>
      <dgm:t>
        <a:bodyPr/>
        <a:lstStyle/>
        <a:p>
          <a:endParaRPr lang="en-US"/>
        </a:p>
      </dgm:t>
    </dgm:pt>
    <dgm:pt modelId="{7FB2731D-2596-4B91-9566-22846C71398D}" type="pres">
      <dgm:prSet presAssocID="{657B6FB7-0D5A-4E08-A2A2-DD2B4453B355}" presName="Accent6" presStyleCnt="0"/>
      <dgm:spPr/>
      <dgm:t>
        <a:bodyPr/>
        <a:lstStyle/>
        <a:p>
          <a:endParaRPr lang="en-US"/>
        </a:p>
      </dgm:t>
    </dgm:pt>
    <dgm:pt modelId="{92FC6B92-8E1A-41A7-B6CE-C0EB12E213B4}" type="pres">
      <dgm:prSet presAssocID="{657B6FB7-0D5A-4E08-A2A2-DD2B4453B355}" presName="Accent" presStyleLbl="bgShp" presStyleIdx="5" presStyleCnt="6" custLinFactNeighborX="-6402" custLinFactNeighborY="-4954"/>
      <dgm:spPr/>
      <dgm:t>
        <a:bodyPr/>
        <a:lstStyle/>
        <a:p>
          <a:endParaRPr lang="en-US"/>
        </a:p>
      </dgm:t>
    </dgm:pt>
    <dgm:pt modelId="{24D32E79-8263-491F-9DCB-0894B9666D86}" type="pres">
      <dgm:prSet presAssocID="{657B6FB7-0D5A-4E08-A2A2-DD2B4453B355}" presName="Child6" presStyleLbl="node1" presStyleIdx="5" presStyleCnt="6">
        <dgm:presLayoutVars>
          <dgm:chMax val="0"/>
          <dgm:chPref val="0"/>
          <dgm:bulletEnabled val="1"/>
        </dgm:presLayoutVars>
      </dgm:prSet>
      <dgm:spPr/>
      <dgm:t>
        <a:bodyPr/>
        <a:lstStyle/>
        <a:p>
          <a:endParaRPr lang="en-US"/>
        </a:p>
      </dgm:t>
    </dgm:pt>
  </dgm:ptLst>
  <dgm:cxnLst>
    <dgm:cxn modelId="{BED6E4AE-8E18-458C-9F59-7C2E39DB91EE}" type="presOf" srcId="{24A7DFAD-1D53-4509-9FA5-A6F33EC0AF6E}" destId="{EC8E99E5-8FF9-4A8D-9B01-72E7757D6847}" srcOrd="0" destOrd="0" presId="urn:microsoft.com/office/officeart/2011/layout/HexagonRadial"/>
    <dgm:cxn modelId="{919320FD-E2ED-4F49-9386-FBBCA1F97650}" srcId="{9AF07C6A-730B-4142-B722-8A4E85F805A9}" destId="{24A7DFAD-1D53-4509-9FA5-A6F33EC0AF6E}" srcOrd="0" destOrd="0" parTransId="{7A903F8C-A522-4847-A56A-D3511B669557}" sibTransId="{CACF10A6-BC00-4636-92AB-BB546CF81DAE}"/>
    <dgm:cxn modelId="{532BF98D-73A3-46CA-BBB7-DBB0058464A3}" srcId="{24A7DFAD-1D53-4509-9FA5-A6F33EC0AF6E}" destId="{B06B6C36-C6E4-40E3-B488-FBEB159CDB03}" srcOrd="2" destOrd="0" parTransId="{8B2A3B2E-A452-4C82-9BFC-B73B7BC1CC5E}" sibTransId="{7FA840ED-D701-4C80-BE78-441086ADA401}"/>
    <dgm:cxn modelId="{773F50B9-17FE-491C-8EF5-23D0E3E38228}" type="presOf" srcId="{BBBC1AD1-1142-4B1F-86D3-5BA8B6A8A2A0}" destId="{B27542A6-8C68-4CF3-B814-FFA63A9AB877}" srcOrd="0" destOrd="0" presId="urn:microsoft.com/office/officeart/2011/layout/HexagonRadial"/>
    <dgm:cxn modelId="{BEC691B0-2260-4DA5-AF2D-82242CA8AAD1}" type="presOf" srcId="{B06B6C36-C6E4-40E3-B488-FBEB159CDB03}" destId="{441E89A9-927B-4B17-9AFA-B6AE4707C98B}" srcOrd="0" destOrd="0" presId="urn:microsoft.com/office/officeart/2011/layout/HexagonRadial"/>
    <dgm:cxn modelId="{9340D1C4-F182-4DC5-805E-0C8946C039B3}" srcId="{24A7DFAD-1D53-4509-9FA5-A6F33EC0AF6E}" destId="{6492713C-7F6A-4015-AC6C-923425232A05}" srcOrd="1" destOrd="0" parTransId="{B42C4FB1-C22D-42D0-B28B-213CDBA6BE5B}" sibTransId="{5C3B5330-634C-4476-ABC7-910FE7767B2D}"/>
    <dgm:cxn modelId="{4F558AC9-CCB0-4ACC-8C52-AB17C00F4152}" type="presOf" srcId="{9AF07C6A-730B-4142-B722-8A4E85F805A9}" destId="{D1EE4D34-8DE6-42A2-A183-18EAA89817CD}" srcOrd="0" destOrd="0" presId="urn:microsoft.com/office/officeart/2011/layout/HexagonRadial"/>
    <dgm:cxn modelId="{76BA942C-B585-44C6-815F-8B068EB9ABF9}" type="presOf" srcId="{6492713C-7F6A-4015-AC6C-923425232A05}" destId="{639F30B0-9C36-48F7-832D-AB31F8455B22}" srcOrd="0" destOrd="0" presId="urn:microsoft.com/office/officeart/2011/layout/HexagonRadial"/>
    <dgm:cxn modelId="{8E153FD4-1F9F-4DD9-A66F-FE19CAC5E90B}" srcId="{24A7DFAD-1D53-4509-9FA5-A6F33EC0AF6E}" destId="{E83C5481-A366-4239-AEC5-4A2C29C50C38}" srcOrd="3" destOrd="0" parTransId="{2B196389-D673-4100-8000-E9E9D006EF2F}" sibTransId="{F16466B1-D7E6-4892-AC68-3891F876D2D9}"/>
    <dgm:cxn modelId="{CB673A45-BEE8-4170-961A-24B8D73477A0}" srcId="{24A7DFAD-1D53-4509-9FA5-A6F33EC0AF6E}" destId="{657B6FB7-0D5A-4E08-A2A2-DD2B4453B355}" srcOrd="5" destOrd="0" parTransId="{A73F11ED-2936-4D6F-A33B-1AA36BBF8132}" sibTransId="{6C7C6DD2-2C1E-4D63-9AB3-5B6B3E12759B}"/>
    <dgm:cxn modelId="{874A5E94-CA66-4F43-9605-32BF2F32A1D0}" type="presOf" srcId="{E83C5481-A366-4239-AEC5-4A2C29C50C38}" destId="{9DDD21F6-3706-4689-B54A-E2E591B478F9}" srcOrd="0" destOrd="0" presId="urn:microsoft.com/office/officeart/2011/layout/HexagonRadial"/>
    <dgm:cxn modelId="{AA3EDE02-7BAD-408C-8B3E-04F8CC3D5B25}" type="presOf" srcId="{539E4C44-6246-4F2D-BAD1-8D5D4DE05989}" destId="{8F81E4BA-15CA-41DE-811F-92A1CD6234E8}" srcOrd="0" destOrd="0" presId="urn:microsoft.com/office/officeart/2011/layout/HexagonRadial"/>
    <dgm:cxn modelId="{5340CBA6-9B33-460F-A313-2CDF6916801F}" type="presOf" srcId="{657B6FB7-0D5A-4E08-A2A2-DD2B4453B355}" destId="{24D32E79-8263-491F-9DCB-0894B9666D86}" srcOrd="0" destOrd="0" presId="urn:microsoft.com/office/officeart/2011/layout/HexagonRadial"/>
    <dgm:cxn modelId="{A0440545-DA5D-45BE-BD27-CBA5CEBA8610}" srcId="{24A7DFAD-1D53-4509-9FA5-A6F33EC0AF6E}" destId="{BBBC1AD1-1142-4B1F-86D3-5BA8B6A8A2A0}" srcOrd="0" destOrd="0" parTransId="{2B1A8E1E-3168-43FD-BDA0-5C895AF63E99}" sibTransId="{4867A69A-8FB7-4187-A9F3-AED1B8A8FB6A}"/>
    <dgm:cxn modelId="{3043A15C-37DB-4D12-A9BE-052D57390653}" srcId="{24A7DFAD-1D53-4509-9FA5-A6F33EC0AF6E}" destId="{539E4C44-6246-4F2D-BAD1-8D5D4DE05989}" srcOrd="4" destOrd="0" parTransId="{46C67255-80D2-4A32-910C-E3FBA4BA2FCD}" sibTransId="{637AF9CF-5F12-4309-947B-06B3B4826D4E}"/>
    <dgm:cxn modelId="{6900149D-0E36-432A-90B5-C5400D1142A7}" type="presParOf" srcId="{D1EE4D34-8DE6-42A2-A183-18EAA89817CD}" destId="{EC8E99E5-8FF9-4A8D-9B01-72E7757D6847}" srcOrd="0" destOrd="0" presId="urn:microsoft.com/office/officeart/2011/layout/HexagonRadial"/>
    <dgm:cxn modelId="{98EDADAA-BF53-46DA-B1F4-46088F578DF4}" type="presParOf" srcId="{D1EE4D34-8DE6-42A2-A183-18EAA89817CD}" destId="{F8F539B3-D92B-4A3C-B47E-FF2605C18991}" srcOrd="1" destOrd="0" presId="urn:microsoft.com/office/officeart/2011/layout/HexagonRadial"/>
    <dgm:cxn modelId="{54E710CA-1352-4CBE-BAAD-DE88F783F086}" type="presParOf" srcId="{F8F539B3-D92B-4A3C-B47E-FF2605C18991}" destId="{FFF35980-0215-4452-8720-47176A144BFB}" srcOrd="0" destOrd="0" presId="urn:microsoft.com/office/officeart/2011/layout/HexagonRadial"/>
    <dgm:cxn modelId="{C05AD4D5-69AB-4F2B-9B5C-00CD6540F64F}" type="presParOf" srcId="{D1EE4D34-8DE6-42A2-A183-18EAA89817CD}" destId="{B27542A6-8C68-4CF3-B814-FFA63A9AB877}" srcOrd="2" destOrd="0" presId="urn:microsoft.com/office/officeart/2011/layout/HexagonRadial"/>
    <dgm:cxn modelId="{74AC9C41-B76C-4952-BFB8-1F18C3710DDA}" type="presParOf" srcId="{D1EE4D34-8DE6-42A2-A183-18EAA89817CD}" destId="{BC5F7114-6BAB-4EF2-9749-BDCD1811F9FB}" srcOrd="3" destOrd="0" presId="urn:microsoft.com/office/officeart/2011/layout/HexagonRadial"/>
    <dgm:cxn modelId="{70BE778F-C02D-4F0F-9A59-31A6C7138964}" type="presParOf" srcId="{BC5F7114-6BAB-4EF2-9749-BDCD1811F9FB}" destId="{E0C8BDBD-5E12-4B72-9512-B274DD725F87}" srcOrd="0" destOrd="0" presId="urn:microsoft.com/office/officeart/2011/layout/HexagonRadial"/>
    <dgm:cxn modelId="{260365D7-6347-4E52-8A54-D61401448AA2}" type="presParOf" srcId="{D1EE4D34-8DE6-42A2-A183-18EAA89817CD}" destId="{639F30B0-9C36-48F7-832D-AB31F8455B22}" srcOrd="4" destOrd="0" presId="urn:microsoft.com/office/officeart/2011/layout/HexagonRadial"/>
    <dgm:cxn modelId="{8328499F-1A52-498E-8C30-F0A66F046037}" type="presParOf" srcId="{D1EE4D34-8DE6-42A2-A183-18EAA89817CD}" destId="{F74AEDDD-0C38-4BDC-B84C-C4BD2A75505E}" srcOrd="5" destOrd="0" presId="urn:microsoft.com/office/officeart/2011/layout/HexagonRadial"/>
    <dgm:cxn modelId="{BFD0BB37-C1BC-47B5-A431-EE4CFD8BF2F1}" type="presParOf" srcId="{F74AEDDD-0C38-4BDC-B84C-C4BD2A75505E}" destId="{82EF6923-059B-4F54-93D9-2A6884043119}" srcOrd="0" destOrd="0" presId="urn:microsoft.com/office/officeart/2011/layout/HexagonRadial"/>
    <dgm:cxn modelId="{ADA89EF2-461A-4F0B-B0AA-B5D3A5EFB0F1}" type="presParOf" srcId="{D1EE4D34-8DE6-42A2-A183-18EAA89817CD}" destId="{441E89A9-927B-4B17-9AFA-B6AE4707C98B}" srcOrd="6" destOrd="0" presId="urn:microsoft.com/office/officeart/2011/layout/HexagonRadial"/>
    <dgm:cxn modelId="{70E3AF66-DB79-4CD3-8590-89D1AC89C2BC}" type="presParOf" srcId="{D1EE4D34-8DE6-42A2-A183-18EAA89817CD}" destId="{2AE01B31-D883-41E6-B985-288076D6299F}" srcOrd="7" destOrd="0" presId="urn:microsoft.com/office/officeart/2011/layout/HexagonRadial"/>
    <dgm:cxn modelId="{A1C6378C-3488-4D2A-84F8-539C88E82FE0}" type="presParOf" srcId="{2AE01B31-D883-41E6-B985-288076D6299F}" destId="{1FEEB8C3-414C-40D8-A12E-5301D6EA4DE5}" srcOrd="0" destOrd="0" presId="urn:microsoft.com/office/officeart/2011/layout/HexagonRadial"/>
    <dgm:cxn modelId="{124110F6-A4E5-4DBE-B794-5B50F2147B6D}" type="presParOf" srcId="{D1EE4D34-8DE6-42A2-A183-18EAA89817CD}" destId="{9DDD21F6-3706-4689-B54A-E2E591B478F9}" srcOrd="8" destOrd="0" presId="urn:microsoft.com/office/officeart/2011/layout/HexagonRadial"/>
    <dgm:cxn modelId="{0E43D679-DEBC-4376-A662-F965072FAEC1}" type="presParOf" srcId="{D1EE4D34-8DE6-42A2-A183-18EAA89817CD}" destId="{65A16220-3978-4B42-A54D-999315D9029B}" srcOrd="9" destOrd="0" presId="urn:microsoft.com/office/officeart/2011/layout/HexagonRadial"/>
    <dgm:cxn modelId="{32D58CB0-9C0F-4502-ADA5-FA522E1396D7}" type="presParOf" srcId="{65A16220-3978-4B42-A54D-999315D9029B}" destId="{396EC401-EFE6-494C-949A-6FE0E166DAE3}" srcOrd="0" destOrd="0" presId="urn:microsoft.com/office/officeart/2011/layout/HexagonRadial"/>
    <dgm:cxn modelId="{D62B711A-4002-4FB1-98EC-45E19AC5ACC5}" type="presParOf" srcId="{D1EE4D34-8DE6-42A2-A183-18EAA89817CD}" destId="{8F81E4BA-15CA-41DE-811F-92A1CD6234E8}" srcOrd="10" destOrd="0" presId="urn:microsoft.com/office/officeart/2011/layout/HexagonRadial"/>
    <dgm:cxn modelId="{36AE6BB4-279E-4BA7-86BD-D89B33067BA9}" type="presParOf" srcId="{D1EE4D34-8DE6-42A2-A183-18EAA89817CD}" destId="{7FB2731D-2596-4B91-9566-22846C71398D}" srcOrd="11" destOrd="0" presId="urn:microsoft.com/office/officeart/2011/layout/HexagonRadial"/>
    <dgm:cxn modelId="{4DEB6168-3B4E-44DD-A9FA-A3DD5542552D}" type="presParOf" srcId="{7FB2731D-2596-4B91-9566-22846C71398D}" destId="{92FC6B92-8E1A-41A7-B6CE-C0EB12E213B4}" srcOrd="0" destOrd="0" presId="urn:microsoft.com/office/officeart/2011/layout/HexagonRadial"/>
    <dgm:cxn modelId="{6367EBB7-D9C4-4A00-996D-55C0A0953996}" type="presParOf" srcId="{D1EE4D34-8DE6-42A2-A183-18EAA89817CD}" destId="{24D32E79-8263-491F-9DCB-0894B9666D8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E99E5-8FF9-4A8D-9B01-72E7757D6847}">
      <dsp:nvSpPr>
        <dsp:cNvPr id="0" name=""/>
        <dsp:cNvSpPr/>
      </dsp:nvSpPr>
      <dsp:spPr>
        <a:xfrm>
          <a:off x="3260433" y="1540320"/>
          <a:ext cx="2105218" cy="169358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State Health Care Spending</a:t>
          </a:r>
          <a:endParaRPr lang="en-US" sz="2000" b="1" kern="1200" dirty="0">
            <a:effectLst>
              <a:outerShdw blurRad="38100" dist="38100" dir="2700000" algn="tl">
                <a:srgbClr val="000000">
                  <a:alpha val="43137"/>
                </a:srgbClr>
              </a:outerShdw>
            </a:effectLst>
          </a:endParaRPr>
        </a:p>
      </dsp:txBody>
      <dsp:txXfrm>
        <a:off x="3597154" y="1811202"/>
        <a:ext cx="1431776" cy="1151824"/>
      </dsp:txXfrm>
    </dsp:sp>
    <dsp:sp modelId="{E0C8BDBD-5E12-4B72-9512-B274DD725F87}">
      <dsp:nvSpPr>
        <dsp:cNvPr id="0" name=""/>
        <dsp:cNvSpPr/>
      </dsp:nvSpPr>
      <dsp:spPr>
        <a:xfrm>
          <a:off x="4560103" y="730052"/>
          <a:ext cx="738677" cy="63646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542A6-8C68-4CF3-B814-FFA63A9AB877}">
      <dsp:nvSpPr>
        <dsp:cNvPr id="0" name=""/>
        <dsp:cNvSpPr/>
      </dsp:nvSpPr>
      <dsp:spPr>
        <a:xfrm>
          <a:off x="3514478" y="0"/>
          <a:ext cx="1604414" cy="1388007"/>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Medicaid &amp; CHIP</a:t>
          </a:r>
          <a:endParaRPr lang="en-US" sz="1800" kern="1200" dirty="0">
            <a:effectLst>
              <a:outerShdw blurRad="38100" dist="38100" dir="2700000" algn="tl">
                <a:srgbClr val="000000">
                  <a:alpha val="43137"/>
                </a:srgbClr>
              </a:outerShdw>
            </a:effectLst>
          </a:endParaRPr>
        </a:p>
      </dsp:txBody>
      <dsp:txXfrm>
        <a:off x="3780364" y="230022"/>
        <a:ext cx="1072642" cy="927963"/>
      </dsp:txXfrm>
    </dsp:sp>
    <dsp:sp modelId="{82EF6923-059B-4F54-93D9-2A6884043119}">
      <dsp:nvSpPr>
        <dsp:cNvPr id="0" name=""/>
        <dsp:cNvSpPr/>
      </dsp:nvSpPr>
      <dsp:spPr>
        <a:xfrm>
          <a:off x="5422197" y="1919909"/>
          <a:ext cx="738677" cy="63646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F30B0-9C36-48F7-832D-AB31F8455B22}">
      <dsp:nvSpPr>
        <dsp:cNvPr id="0" name=""/>
        <dsp:cNvSpPr/>
      </dsp:nvSpPr>
      <dsp:spPr>
        <a:xfrm>
          <a:off x="4985913" y="853717"/>
          <a:ext cx="1604414" cy="1388007"/>
        </a:xfrm>
        <a:prstGeom prst="hexagon">
          <a:avLst>
            <a:gd name="adj" fmla="val 28570"/>
            <a:gd name="vf" fmla="val 11547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Mental health</a:t>
          </a:r>
        </a:p>
      </dsp:txBody>
      <dsp:txXfrm>
        <a:off x="5251799" y="1083739"/>
        <a:ext cx="1072642" cy="927963"/>
      </dsp:txXfrm>
    </dsp:sp>
    <dsp:sp modelId="{1FEEB8C3-414C-40D8-A12E-5301D6EA4DE5}">
      <dsp:nvSpPr>
        <dsp:cNvPr id="0" name=""/>
        <dsp:cNvSpPr/>
      </dsp:nvSpPr>
      <dsp:spPr>
        <a:xfrm>
          <a:off x="4823331" y="3247269"/>
          <a:ext cx="738677" cy="63646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E89A9-927B-4B17-9AFA-B6AE4707C98B}">
      <dsp:nvSpPr>
        <dsp:cNvPr id="0" name=""/>
        <dsp:cNvSpPr/>
      </dsp:nvSpPr>
      <dsp:spPr>
        <a:xfrm>
          <a:off x="5006786" y="2413560"/>
          <a:ext cx="1766557" cy="1541326"/>
        </a:xfrm>
        <a:prstGeom prst="hexagon">
          <a:avLst>
            <a:gd name="adj" fmla="val 28570"/>
            <a:gd name="vf" fmla="val 115470"/>
          </a:avLst>
        </a:prstGeom>
        <a:solidFill>
          <a:schemeClr val="bg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Substance use disorders</a:t>
          </a:r>
        </a:p>
      </dsp:txBody>
      <dsp:txXfrm>
        <a:off x="5300785" y="2670075"/>
        <a:ext cx="1178559" cy="1028296"/>
      </dsp:txXfrm>
    </dsp:sp>
    <dsp:sp modelId="{396EC401-EFE6-494C-949A-6FE0E166DAE3}">
      <dsp:nvSpPr>
        <dsp:cNvPr id="0" name=""/>
        <dsp:cNvSpPr/>
      </dsp:nvSpPr>
      <dsp:spPr>
        <a:xfrm>
          <a:off x="3337582" y="3402456"/>
          <a:ext cx="739069" cy="63646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D21F6-3706-4689-B54A-E2E591B478F9}">
      <dsp:nvSpPr>
        <dsp:cNvPr id="0" name=""/>
        <dsp:cNvSpPr/>
      </dsp:nvSpPr>
      <dsp:spPr>
        <a:xfrm>
          <a:off x="3514478" y="3386699"/>
          <a:ext cx="1604414" cy="1388007"/>
        </a:xfrm>
        <a:prstGeom prst="hexagon">
          <a:avLst>
            <a:gd name="adj" fmla="val 28570"/>
            <a:gd name="vf" fmla="val 115470"/>
          </a:avLst>
        </a:prstGeom>
        <a:solidFill>
          <a:schemeClr val="tx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Prison health</a:t>
          </a:r>
        </a:p>
      </dsp:txBody>
      <dsp:txXfrm>
        <a:off x="3780364" y="3616721"/>
        <a:ext cx="1072642" cy="927963"/>
      </dsp:txXfrm>
    </dsp:sp>
    <dsp:sp modelId="{92FC6B92-8E1A-41A7-B6CE-C0EB12E213B4}">
      <dsp:nvSpPr>
        <dsp:cNvPr id="0" name=""/>
        <dsp:cNvSpPr/>
      </dsp:nvSpPr>
      <dsp:spPr>
        <a:xfrm>
          <a:off x="2414276" y="2181546"/>
          <a:ext cx="738677" cy="63646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81E4BA-15CA-41DE-811F-92A1CD6234E8}">
      <dsp:nvSpPr>
        <dsp:cNvPr id="0" name=""/>
        <dsp:cNvSpPr/>
      </dsp:nvSpPr>
      <dsp:spPr>
        <a:xfrm>
          <a:off x="1916226" y="2532288"/>
          <a:ext cx="1706568" cy="1463043"/>
        </a:xfrm>
        <a:prstGeom prst="hexagon">
          <a:avLst>
            <a:gd name="adj" fmla="val 28570"/>
            <a:gd name="vf" fmla="val 115470"/>
          </a:avLst>
        </a:prstGeom>
        <a:solidFill>
          <a:srgbClr val="00B05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ln>
                <a:noFill/>
              </a:ln>
              <a:solidFill>
                <a:schemeClr val="tx1"/>
              </a:solidFill>
              <a:effectLst>
                <a:outerShdw blurRad="38100" dist="38100" dir="2700000" algn="tl">
                  <a:srgbClr val="000000">
                    <a:alpha val="43137"/>
                  </a:srgbClr>
                </a:outerShdw>
              </a:effectLst>
            </a:rPr>
            <a:t>State</a:t>
          </a:r>
          <a:r>
            <a:rPr lang="en-US" sz="1800" b="0" kern="1200" dirty="0" smtClean="0">
              <a:solidFill>
                <a:schemeClr val="tx1"/>
              </a:solidFill>
              <a:effectLst>
                <a:outerShdw blurRad="38100" dist="38100" dir="2700000" algn="tl">
                  <a:srgbClr val="000000">
                    <a:alpha val="43137"/>
                  </a:srgbClr>
                </a:outerShdw>
              </a:effectLst>
            </a:rPr>
            <a:t> </a:t>
          </a:r>
          <a:r>
            <a:rPr lang="en-US" sz="1800" b="0" kern="1200" dirty="0" smtClean="0">
              <a:ln>
                <a:noFill/>
              </a:ln>
              <a:solidFill>
                <a:schemeClr val="tx1"/>
              </a:solidFill>
              <a:effectLst>
                <a:outerShdw blurRad="38100" dist="38100" dir="2700000" algn="tl">
                  <a:srgbClr val="000000">
                    <a:alpha val="43137"/>
                  </a:srgbClr>
                </a:outerShdw>
              </a:effectLst>
            </a:rPr>
            <a:t>employee</a:t>
          </a:r>
          <a:r>
            <a:rPr lang="en-US" sz="1800" b="0" kern="1200" dirty="0" smtClean="0">
              <a:solidFill>
                <a:schemeClr val="tx1"/>
              </a:solidFill>
              <a:effectLst>
                <a:outerShdw blurRad="38100" dist="38100" dir="2700000" algn="tl">
                  <a:srgbClr val="000000">
                    <a:alpha val="43137"/>
                  </a:srgbClr>
                </a:outerShdw>
              </a:effectLst>
            </a:rPr>
            <a:t> </a:t>
          </a:r>
          <a:r>
            <a:rPr lang="en-US" sz="1800" b="0" kern="1200" dirty="0" smtClean="0">
              <a:ln>
                <a:noFill/>
              </a:ln>
              <a:solidFill>
                <a:schemeClr val="tx1"/>
              </a:solidFill>
              <a:effectLst>
                <a:outerShdw blurRad="38100" dist="38100" dir="2700000" algn="tl">
                  <a:srgbClr val="000000">
                    <a:alpha val="43137"/>
                  </a:srgbClr>
                </a:outerShdw>
              </a:effectLst>
            </a:rPr>
            <a:t>health</a:t>
          </a:r>
          <a:r>
            <a:rPr lang="en-US" sz="1800" b="0" kern="1200" dirty="0" smtClean="0">
              <a:solidFill>
                <a:schemeClr val="tx1"/>
              </a:solidFill>
              <a:effectLst>
                <a:outerShdw blurRad="38100" dist="38100" dir="2700000" algn="tl">
                  <a:srgbClr val="000000">
                    <a:alpha val="43137"/>
                  </a:srgbClr>
                </a:outerShdw>
              </a:effectLst>
            </a:rPr>
            <a:t> benefits</a:t>
          </a:r>
        </a:p>
      </dsp:txBody>
      <dsp:txXfrm>
        <a:off x="2197770" y="2773656"/>
        <a:ext cx="1143480" cy="980307"/>
      </dsp:txXfrm>
    </dsp:sp>
    <dsp:sp modelId="{24D32E79-8263-491F-9DCB-0894B9666D86}">
      <dsp:nvSpPr>
        <dsp:cNvPr id="0" name=""/>
        <dsp:cNvSpPr/>
      </dsp:nvSpPr>
      <dsp:spPr>
        <a:xfrm>
          <a:off x="2036212" y="851807"/>
          <a:ext cx="1604414" cy="1388007"/>
        </a:xfrm>
        <a:prstGeom prst="hexagon">
          <a:avLst>
            <a:gd name="adj" fmla="val 28570"/>
            <a:gd name="vf" fmla="val 11547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State retiree health benefits</a:t>
          </a:r>
        </a:p>
      </dsp:txBody>
      <dsp:txXfrm>
        <a:off x="2302098" y="1081829"/>
        <a:ext cx="1072642" cy="92796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175B2-95AE-4899-95CF-64D9EE0ACA33}" type="datetimeFigureOut">
              <a:rPr lang="en-US" smtClean="0"/>
              <a:t>05/20/2015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52572-1CCA-4316-957B-79FADBB9EF75}" type="slidenum">
              <a:rPr lang="en-US" smtClean="0"/>
              <a:t>‹#›</a:t>
            </a:fld>
            <a:endParaRPr lang="en-US"/>
          </a:p>
        </p:txBody>
      </p:sp>
    </p:spTree>
    <p:extLst>
      <p:ext uri="{BB962C8B-B14F-4D97-AF65-F5344CB8AC3E}">
        <p14:creationId xmlns:p14="http://schemas.microsoft.com/office/powerpoint/2010/main" val="196390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A5872-5698-4DFA-B9A7-45DE01BDAB2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8993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12</a:t>
            </a:fld>
            <a:endParaRPr lang="en-US"/>
          </a:p>
        </p:txBody>
      </p:sp>
    </p:spTree>
    <p:extLst>
      <p:ext uri="{BB962C8B-B14F-4D97-AF65-F5344CB8AC3E}">
        <p14:creationId xmlns:p14="http://schemas.microsoft.com/office/powerpoint/2010/main" val="1698654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8D5645-B5C8-441E-A6EB-A13CB59318B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95025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264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didn’t believe they needed treatment and many people w SUD who might want treatment,</a:t>
            </a:r>
            <a:r>
              <a:rPr lang="en-US" baseline="0" dirty="0" smtClean="0"/>
              <a:t> either can’t afford it or can’t get into a program at the time they decide they want to enroll. </a:t>
            </a:r>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4</a:t>
            </a:fld>
            <a:endParaRPr lang="en-US"/>
          </a:p>
        </p:txBody>
      </p:sp>
    </p:spTree>
    <p:extLst>
      <p:ext uri="{BB962C8B-B14F-4D97-AF65-F5344CB8AC3E}">
        <p14:creationId xmlns:p14="http://schemas.microsoft.com/office/powerpoint/2010/main" val="188482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of SUD ranged from 7.1% of residents 12 or older in Utah to 13.8% here</a:t>
            </a:r>
            <a:r>
              <a:rPr lang="en-US" baseline="0" dirty="0" smtClean="0"/>
              <a:t> in DC. The nationwide rate is 8.4% so DC is quite a bit higher than average.</a:t>
            </a:r>
          </a:p>
          <a:p>
            <a:r>
              <a:rPr lang="en-US" baseline="0" dirty="0" smtClean="0"/>
              <a:t>This is the percent of respondents with self-reported dependence on or abuse of illicit drugs or alcohol in the preceding year, 2012-2013 (a 2 year average). </a:t>
            </a:r>
          </a:p>
          <a:p>
            <a:r>
              <a:rPr lang="en-US" baseline="0" dirty="0" smtClean="0"/>
              <a:t>This data comes from SAMHSA, the Substance Abuse and Mental Health Services Administration</a:t>
            </a:r>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5</a:t>
            </a:fld>
            <a:endParaRPr lang="en-US"/>
          </a:p>
        </p:txBody>
      </p:sp>
    </p:spTree>
    <p:extLst>
      <p:ext uri="{BB962C8B-B14F-4D97-AF65-F5344CB8AC3E}">
        <p14:creationId xmlns:p14="http://schemas.microsoft.com/office/powerpoint/2010/main" val="382877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is spending for SUD a small fraction of what the US spends on health care across all services, the distribution of </a:t>
            </a:r>
            <a:r>
              <a:rPr lang="en-US" dirty="0" err="1" smtClean="0"/>
              <a:t>payors</a:t>
            </a:r>
            <a:r>
              <a:rPr lang="en-US" dirty="0" smtClean="0"/>
              <a:t> for this treatment are very different that for health care overall.</a:t>
            </a:r>
            <a:r>
              <a:rPr lang="en-US" baseline="0" dirty="0" smtClean="0"/>
              <a:t> The biggest difference is the role that state and local funds play in SUD treatment, with Medicaid a</a:t>
            </a:r>
          </a:p>
          <a:p>
            <a:r>
              <a:rPr lang="en-US" baseline="0" dirty="0" smtClean="0"/>
              <a:t>also playing a larger one in SUD treatment. </a:t>
            </a:r>
            <a:r>
              <a:rPr lang="en-US" dirty="0" smtClean="0"/>
              <a:t>Private insurance plays a much smaller role in SUD treatment than it does in overall health care.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mn-lt"/>
                <a:ea typeface="+mn-ea"/>
                <a:cs typeface="+mn-cs"/>
              </a:rPr>
              <a:t>Source: Substance Abuse and Mental Health Services Administration, National Expenditures for Mental Health Services &amp; Substance Abuse Treatment, 1986-2009</a:t>
            </a:r>
          </a:p>
          <a:p>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6</a:t>
            </a:fld>
            <a:endParaRPr lang="en-US"/>
          </a:p>
        </p:txBody>
      </p:sp>
    </p:spTree>
    <p:extLst>
      <p:ext uri="{BB962C8B-B14F-4D97-AF65-F5344CB8AC3E}">
        <p14:creationId xmlns:p14="http://schemas.microsoft.com/office/powerpoint/2010/main" val="80977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that funding for SUD treatment has increased at a slower pace than spending for all health treatment, sometimes by quite a bit such as in the 1990’s and from 2007-09.  </a:t>
            </a:r>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7</a:t>
            </a:fld>
            <a:endParaRPr lang="en-US"/>
          </a:p>
        </p:txBody>
      </p:sp>
    </p:spTree>
    <p:extLst>
      <p:ext uri="{BB962C8B-B14F-4D97-AF65-F5344CB8AC3E}">
        <p14:creationId xmlns:p14="http://schemas.microsoft.com/office/powerpoint/2010/main" val="296427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Funds for treating and preventing SUDs is spread</a:t>
            </a:r>
            <a:r>
              <a:rPr lang="en-US" baseline="0" dirty="0" smtClean="0"/>
              <a:t> across several state agencies and is therefore hard to tally up. </a:t>
            </a:r>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8</a:t>
            </a:fld>
            <a:endParaRPr lang="en-US"/>
          </a:p>
        </p:txBody>
      </p:sp>
    </p:spTree>
    <p:extLst>
      <p:ext uri="{BB962C8B-B14F-4D97-AF65-F5344CB8AC3E}">
        <p14:creationId xmlns:p14="http://schemas.microsoft.com/office/powerpoint/2010/main" val="7513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that state funding for state SA agencies peaked</a:t>
            </a:r>
            <a:r>
              <a:rPr lang="en-US" baseline="0" dirty="0" smtClean="0"/>
              <a:t> in 2009 and in 2013, it was just 2% higher than it was in 2007. But again, this doesn’t account for SUD funds to other agencies, primarily Medicaid whose spending in this area will only continue to grow as the program expands under the Affordable Care Act</a:t>
            </a:r>
            <a:endParaRPr lang="en-US" dirty="0"/>
          </a:p>
        </p:txBody>
      </p:sp>
      <p:sp>
        <p:nvSpPr>
          <p:cNvPr id="4" name="Slide Number Placeholder 3"/>
          <p:cNvSpPr>
            <a:spLocks noGrp="1"/>
          </p:cNvSpPr>
          <p:nvPr>
            <p:ph type="sldNum" sz="quarter" idx="10"/>
          </p:nvPr>
        </p:nvSpPr>
        <p:spPr/>
        <p:txBody>
          <a:bodyPr/>
          <a:lstStyle/>
          <a:p>
            <a:fld id="{E2152572-1CCA-4316-957B-79FADBB9EF75}" type="slidenum">
              <a:rPr lang="en-US" smtClean="0"/>
              <a:t>9</a:t>
            </a:fld>
            <a:endParaRPr lang="en-US"/>
          </a:p>
        </p:txBody>
      </p:sp>
    </p:spTree>
    <p:extLst>
      <p:ext uri="{BB962C8B-B14F-4D97-AF65-F5344CB8AC3E}">
        <p14:creationId xmlns:p14="http://schemas.microsoft.com/office/powerpoint/2010/main" val="1212084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6" name="Group 5"/>
          <p:cNvGrpSpPr/>
          <p:nvPr userDrawn="1"/>
        </p:nvGrpSpPr>
        <p:grpSpPr>
          <a:xfrm>
            <a:off x="5791200" y="390749"/>
            <a:ext cx="2830514" cy="579115"/>
            <a:chOff x="1851828" y="667744"/>
            <a:chExt cx="5363189" cy="1099143"/>
          </a:xfrm>
          <a:effectLst>
            <a:outerShdw blurRad="25400" dist="25400" dir="2700000" algn="tl" rotWithShape="0">
              <a:prstClr val="black">
                <a:alpha val="50000"/>
              </a:prstClr>
            </a:outerShdw>
          </a:effectLst>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828" y="667744"/>
              <a:ext cx="2899529" cy="1099143"/>
            </a:xfrm>
            <a:prstGeom prst="rect">
              <a:avLst/>
            </a:prstGeom>
            <a:noFill/>
            <a:ln w="9525">
              <a:noFill/>
              <a:miter lim="800000"/>
              <a:headEnd/>
              <a:tailEnd/>
            </a:ln>
          </p:spPr>
        </p:pic>
        <p:grpSp>
          <p:nvGrpSpPr>
            <p:cNvPr id="8" name="Group 7"/>
            <p:cNvGrpSpPr/>
            <p:nvPr/>
          </p:nvGrpSpPr>
          <p:grpSpPr>
            <a:xfrm>
              <a:off x="5320722" y="868824"/>
              <a:ext cx="1894295" cy="670204"/>
              <a:chOff x="3759200" y="3124200"/>
              <a:chExt cx="1628775" cy="576263"/>
            </a:xfrm>
          </p:grpSpPr>
          <p:sp>
            <p:nvSpPr>
              <p:cNvPr id="10" name="Freeform 9"/>
              <p:cNvSpPr>
                <a:spLocks/>
              </p:cNvSpPr>
              <p:nvPr/>
            </p:nvSpPr>
            <p:spPr bwMode="auto">
              <a:xfrm>
                <a:off x="3767138" y="3154363"/>
                <a:ext cx="279400" cy="227013"/>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1" name="Freeform 10"/>
              <p:cNvSpPr>
                <a:spLocks noEditPoints="1"/>
              </p:cNvSpPr>
              <p:nvPr/>
            </p:nvSpPr>
            <p:spPr bwMode="auto">
              <a:xfrm>
                <a:off x="4068763" y="3214688"/>
                <a:ext cx="150813" cy="171450"/>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2" name="Freeform 11"/>
              <p:cNvSpPr>
                <a:spLocks/>
              </p:cNvSpPr>
              <p:nvPr/>
            </p:nvSpPr>
            <p:spPr bwMode="auto">
              <a:xfrm>
                <a:off x="4233863" y="3214688"/>
                <a:ext cx="147638" cy="171450"/>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3" name="Freeform 12"/>
              <p:cNvSpPr>
                <a:spLocks noEditPoints="1"/>
              </p:cNvSpPr>
              <p:nvPr/>
            </p:nvSpPr>
            <p:spPr bwMode="auto">
              <a:xfrm>
                <a:off x="4378325" y="3146425"/>
                <a:ext cx="236538" cy="234950"/>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4" name="Freeform 13"/>
              <p:cNvSpPr>
                <a:spLocks/>
              </p:cNvSpPr>
              <p:nvPr/>
            </p:nvSpPr>
            <p:spPr bwMode="auto">
              <a:xfrm>
                <a:off x="4630738" y="3214688"/>
                <a:ext cx="120650" cy="166688"/>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p:cNvSpPr>
              <p:nvPr/>
            </p:nvSpPr>
            <p:spPr bwMode="auto">
              <a:xfrm>
                <a:off x="4762500" y="3181350"/>
                <a:ext cx="98425" cy="204788"/>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4872038" y="3124200"/>
                <a:ext cx="192088" cy="257175"/>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p:cNvSpPr>
              <p:nvPr/>
            </p:nvSpPr>
            <p:spPr bwMode="auto">
              <a:xfrm>
                <a:off x="5059363" y="3219450"/>
                <a:ext cx="192088" cy="166688"/>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5267325" y="3214688"/>
                <a:ext cx="120650" cy="166688"/>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3759200" y="3468688"/>
                <a:ext cx="166688" cy="227013"/>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noEditPoints="1"/>
              </p:cNvSpPr>
              <p:nvPr/>
            </p:nvSpPr>
            <p:spPr bwMode="auto">
              <a:xfrm>
                <a:off x="3910013"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4083050" y="3533775"/>
                <a:ext cx="180975" cy="166688"/>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4279900" y="3529013"/>
                <a:ext cx="184150" cy="166688"/>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noEditPoints="1"/>
              </p:cNvSpPr>
              <p:nvPr/>
            </p:nvSpPr>
            <p:spPr bwMode="auto">
              <a:xfrm>
                <a:off x="4475163" y="3438525"/>
                <a:ext cx="177800" cy="261938"/>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4672013" y="3529013"/>
                <a:ext cx="146050" cy="171450"/>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4826000" y="3492500"/>
                <a:ext cx="95250" cy="20796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4954588" y="3460750"/>
                <a:ext cx="33338" cy="3810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p:cNvSpPr>
              <p:nvPr/>
            </p:nvSpPr>
            <p:spPr bwMode="auto">
              <a:xfrm>
                <a:off x="4932363" y="3529013"/>
                <a:ext cx="79375" cy="166688"/>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5018088"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5195888" y="3529013"/>
                <a:ext cx="184150" cy="166688"/>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sp>
          <p:nvSpPr>
            <p:cNvPr id="9" name="Rectangle 8"/>
            <p:cNvSpPr/>
            <p:nvPr userDrawn="1"/>
          </p:nvSpPr>
          <p:spPr>
            <a:xfrm>
              <a:off x="4987322" y="705831"/>
              <a:ext cx="27432"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spTree>
    <p:extLst>
      <p:ext uri="{BB962C8B-B14F-4D97-AF65-F5344CB8AC3E}">
        <p14:creationId xmlns:p14="http://schemas.microsoft.com/office/powerpoint/2010/main" val="1315903659"/>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503238" y="3137646"/>
            <a:ext cx="8118475" cy="1349841"/>
          </a:xfrm>
        </p:spPr>
        <p:txBody>
          <a:bodyPr anchor="ctr" anchorCtr="0"/>
          <a:lstStyle>
            <a:lvl1pPr algn="ctr" rtl="0" fontAlgn="base">
              <a:lnSpc>
                <a:spcPct val="110000"/>
              </a:lnSpc>
              <a:spcBef>
                <a:spcPct val="0"/>
              </a:spcBef>
              <a:spcAft>
                <a:spcPct val="0"/>
              </a:spcAft>
              <a:defRPr lang="en-US" sz="3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5937" y="5777006"/>
            <a:ext cx="8118476" cy="626969"/>
          </a:xfrm>
        </p:spPr>
        <p:txBody>
          <a:bodyPr anchor="b" anchorCtr="0">
            <a:no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04800"/>
            <a:ext cx="6101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711705"/>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28601" y="228600"/>
            <a:ext cx="5410199" cy="10668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7193300"/>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5486400" cy="12954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9333097"/>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6" name="Group 5"/>
          <p:cNvGrpSpPr/>
          <p:nvPr userDrawn="1"/>
        </p:nvGrpSpPr>
        <p:grpSpPr>
          <a:xfrm>
            <a:off x="5791200" y="390749"/>
            <a:ext cx="2830514" cy="579115"/>
            <a:chOff x="1851828" y="667744"/>
            <a:chExt cx="5363189" cy="1099143"/>
          </a:xfrm>
          <a:effectLst>
            <a:outerShdw blurRad="25400" dist="25400" dir="2700000" algn="tl" rotWithShape="0">
              <a:prstClr val="black">
                <a:alpha val="50000"/>
              </a:prstClr>
            </a:outerShdw>
          </a:effectLst>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828" y="667744"/>
              <a:ext cx="2899529" cy="1099143"/>
            </a:xfrm>
            <a:prstGeom prst="rect">
              <a:avLst/>
            </a:prstGeom>
            <a:noFill/>
            <a:ln w="9525">
              <a:noFill/>
              <a:miter lim="800000"/>
              <a:headEnd/>
              <a:tailEnd/>
            </a:ln>
          </p:spPr>
        </p:pic>
        <p:grpSp>
          <p:nvGrpSpPr>
            <p:cNvPr id="8" name="Group 7"/>
            <p:cNvGrpSpPr/>
            <p:nvPr/>
          </p:nvGrpSpPr>
          <p:grpSpPr>
            <a:xfrm>
              <a:off x="5320722" y="868824"/>
              <a:ext cx="1894295" cy="670204"/>
              <a:chOff x="3759200" y="3124200"/>
              <a:chExt cx="1628775" cy="576263"/>
            </a:xfrm>
          </p:grpSpPr>
          <p:sp>
            <p:nvSpPr>
              <p:cNvPr id="10" name="Freeform 9"/>
              <p:cNvSpPr>
                <a:spLocks/>
              </p:cNvSpPr>
              <p:nvPr/>
            </p:nvSpPr>
            <p:spPr bwMode="auto">
              <a:xfrm>
                <a:off x="3767138" y="3154363"/>
                <a:ext cx="279400" cy="227013"/>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1" name="Freeform 10"/>
              <p:cNvSpPr>
                <a:spLocks noEditPoints="1"/>
              </p:cNvSpPr>
              <p:nvPr/>
            </p:nvSpPr>
            <p:spPr bwMode="auto">
              <a:xfrm>
                <a:off x="4068763" y="3214688"/>
                <a:ext cx="150813" cy="171450"/>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2" name="Freeform 11"/>
              <p:cNvSpPr>
                <a:spLocks/>
              </p:cNvSpPr>
              <p:nvPr/>
            </p:nvSpPr>
            <p:spPr bwMode="auto">
              <a:xfrm>
                <a:off x="4233863" y="3214688"/>
                <a:ext cx="147638" cy="171450"/>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3" name="Freeform 12"/>
              <p:cNvSpPr>
                <a:spLocks noEditPoints="1"/>
              </p:cNvSpPr>
              <p:nvPr/>
            </p:nvSpPr>
            <p:spPr bwMode="auto">
              <a:xfrm>
                <a:off x="4378325" y="3146425"/>
                <a:ext cx="236538" cy="234950"/>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4" name="Freeform 13"/>
              <p:cNvSpPr>
                <a:spLocks/>
              </p:cNvSpPr>
              <p:nvPr/>
            </p:nvSpPr>
            <p:spPr bwMode="auto">
              <a:xfrm>
                <a:off x="4630738" y="3214688"/>
                <a:ext cx="120650" cy="166688"/>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p:cNvSpPr>
              <p:nvPr/>
            </p:nvSpPr>
            <p:spPr bwMode="auto">
              <a:xfrm>
                <a:off x="4762500" y="3181350"/>
                <a:ext cx="98425" cy="204788"/>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4872038" y="3124200"/>
                <a:ext cx="192088" cy="257175"/>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p:cNvSpPr>
              <p:nvPr/>
            </p:nvSpPr>
            <p:spPr bwMode="auto">
              <a:xfrm>
                <a:off x="5059363" y="3219450"/>
                <a:ext cx="192088" cy="166688"/>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5267325" y="3214688"/>
                <a:ext cx="120650" cy="166688"/>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3759200" y="3468688"/>
                <a:ext cx="166688" cy="227013"/>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noEditPoints="1"/>
              </p:cNvSpPr>
              <p:nvPr/>
            </p:nvSpPr>
            <p:spPr bwMode="auto">
              <a:xfrm>
                <a:off x="3910013"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4083050" y="3533775"/>
                <a:ext cx="180975" cy="166688"/>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4279900" y="3529013"/>
                <a:ext cx="184150" cy="166688"/>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noEditPoints="1"/>
              </p:cNvSpPr>
              <p:nvPr/>
            </p:nvSpPr>
            <p:spPr bwMode="auto">
              <a:xfrm>
                <a:off x="4475163" y="3438525"/>
                <a:ext cx="177800" cy="261938"/>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4672013" y="3529013"/>
                <a:ext cx="146050" cy="171450"/>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4826000" y="3492500"/>
                <a:ext cx="95250" cy="20796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4954588" y="3460750"/>
                <a:ext cx="33338" cy="3810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p:cNvSpPr>
              <p:nvPr/>
            </p:nvSpPr>
            <p:spPr bwMode="auto">
              <a:xfrm>
                <a:off x="4932363" y="3529013"/>
                <a:ext cx="79375" cy="166688"/>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5018088"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5195888" y="3529013"/>
                <a:ext cx="184150" cy="166688"/>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sp>
          <p:nvSpPr>
            <p:cNvPr id="9" name="Rectangle 8"/>
            <p:cNvSpPr/>
            <p:nvPr userDrawn="1"/>
          </p:nvSpPr>
          <p:spPr>
            <a:xfrm>
              <a:off x="4987322" y="705831"/>
              <a:ext cx="27432"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spTree>
    <p:extLst>
      <p:ext uri="{BB962C8B-B14F-4D97-AF65-F5344CB8AC3E}">
        <p14:creationId xmlns:p14="http://schemas.microsoft.com/office/powerpoint/2010/main" val="3589808463"/>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503238" y="3137646"/>
            <a:ext cx="8118475" cy="1349841"/>
          </a:xfrm>
        </p:spPr>
        <p:txBody>
          <a:bodyPr anchor="ctr" anchorCtr="0"/>
          <a:lstStyle>
            <a:lvl1pPr algn="ctr" rtl="0" fontAlgn="base">
              <a:lnSpc>
                <a:spcPct val="110000"/>
              </a:lnSpc>
              <a:spcBef>
                <a:spcPct val="0"/>
              </a:spcBef>
              <a:spcAft>
                <a:spcPct val="0"/>
              </a:spcAft>
              <a:defRPr lang="en-US" sz="3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5937" y="5777006"/>
            <a:ext cx="8118476" cy="626969"/>
          </a:xfrm>
        </p:spPr>
        <p:txBody>
          <a:bodyPr anchor="b" anchorCtr="0">
            <a:no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04800"/>
            <a:ext cx="6101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944269"/>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28601" y="228600"/>
            <a:ext cx="5410199" cy="10668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4700389"/>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5486400" cy="12954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9821985"/>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503238" y="3137646"/>
            <a:ext cx="8118475" cy="1349841"/>
          </a:xfrm>
        </p:spPr>
        <p:txBody>
          <a:bodyPr anchor="ctr" anchorCtr="0"/>
          <a:lstStyle>
            <a:lvl1pPr algn="ctr" rtl="0" fontAlgn="base">
              <a:lnSpc>
                <a:spcPct val="110000"/>
              </a:lnSpc>
              <a:spcBef>
                <a:spcPct val="0"/>
              </a:spcBef>
              <a:spcAft>
                <a:spcPct val="0"/>
              </a:spcAft>
              <a:defRPr lang="en-US" sz="3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5937" y="5777006"/>
            <a:ext cx="8118476" cy="626969"/>
          </a:xfrm>
        </p:spPr>
        <p:txBody>
          <a:bodyPr anchor="b" anchorCtr="0">
            <a:no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04800"/>
            <a:ext cx="6101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729301"/>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28601" y="228600"/>
            <a:ext cx="5410199" cy="10668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9266945"/>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5486400" cy="12954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664191208"/>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6" name="Group 5"/>
          <p:cNvGrpSpPr/>
          <p:nvPr userDrawn="1"/>
        </p:nvGrpSpPr>
        <p:grpSpPr>
          <a:xfrm>
            <a:off x="5791200" y="390749"/>
            <a:ext cx="2830514" cy="579115"/>
            <a:chOff x="1851828" y="667744"/>
            <a:chExt cx="5363189" cy="1099143"/>
          </a:xfrm>
          <a:effectLst>
            <a:outerShdw blurRad="25400" dist="25400" dir="2700000" algn="tl" rotWithShape="0">
              <a:prstClr val="black">
                <a:alpha val="50000"/>
              </a:prstClr>
            </a:outerShdw>
          </a:effectLst>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828" y="667744"/>
              <a:ext cx="2899529" cy="1099143"/>
            </a:xfrm>
            <a:prstGeom prst="rect">
              <a:avLst/>
            </a:prstGeom>
            <a:noFill/>
            <a:ln w="9525">
              <a:noFill/>
              <a:miter lim="800000"/>
              <a:headEnd/>
              <a:tailEnd/>
            </a:ln>
          </p:spPr>
        </p:pic>
        <p:grpSp>
          <p:nvGrpSpPr>
            <p:cNvPr id="8" name="Group 7"/>
            <p:cNvGrpSpPr/>
            <p:nvPr/>
          </p:nvGrpSpPr>
          <p:grpSpPr>
            <a:xfrm>
              <a:off x="5320722" y="868824"/>
              <a:ext cx="1894295" cy="670204"/>
              <a:chOff x="3759200" y="3124200"/>
              <a:chExt cx="1628775" cy="576263"/>
            </a:xfrm>
          </p:grpSpPr>
          <p:sp>
            <p:nvSpPr>
              <p:cNvPr id="10" name="Freeform 9"/>
              <p:cNvSpPr>
                <a:spLocks/>
              </p:cNvSpPr>
              <p:nvPr/>
            </p:nvSpPr>
            <p:spPr bwMode="auto">
              <a:xfrm>
                <a:off x="3767138" y="3154363"/>
                <a:ext cx="279400" cy="227013"/>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1" name="Freeform 10"/>
              <p:cNvSpPr>
                <a:spLocks noEditPoints="1"/>
              </p:cNvSpPr>
              <p:nvPr/>
            </p:nvSpPr>
            <p:spPr bwMode="auto">
              <a:xfrm>
                <a:off x="4068763" y="3214688"/>
                <a:ext cx="150813" cy="171450"/>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2" name="Freeform 11"/>
              <p:cNvSpPr>
                <a:spLocks/>
              </p:cNvSpPr>
              <p:nvPr/>
            </p:nvSpPr>
            <p:spPr bwMode="auto">
              <a:xfrm>
                <a:off x="4233863" y="3214688"/>
                <a:ext cx="147638" cy="171450"/>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3" name="Freeform 12"/>
              <p:cNvSpPr>
                <a:spLocks noEditPoints="1"/>
              </p:cNvSpPr>
              <p:nvPr/>
            </p:nvSpPr>
            <p:spPr bwMode="auto">
              <a:xfrm>
                <a:off x="4378325" y="3146425"/>
                <a:ext cx="236538" cy="234950"/>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4" name="Freeform 13"/>
              <p:cNvSpPr>
                <a:spLocks/>
              </p:cNvSpPr>
              <p:nvPr/>
            </p:nvSpPr>
            <p:spPr bwMode="auto">
              <a:xfrm>
                <a:off x="4630738" y="3214688"/>
                <a:ext cx="120650" cy="166688"/>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p:cNvSpPr>
              <p:nvPr/>
            </p:nvSpPr>
            <p:spPr bwMode="auto">
              <a:xfrm>
                <a:off x="4762500" y="3181350"/>
                <a:ext cx="98425" cy="204788"/>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4872038" y="3124200"/>
                <a:ext cx="192088" cy="257175"/>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p:cNvSpPr>
              <p:nvPr/>
            </p:nvSpPr>
            <p:spPr bwMode="auto">
              <a:xfrm>
                <a:off x="5059363" y="3219450"/>
                <a:ext cx="192088" cy="166688"/>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5267325" y="3214688"/>
                <a:ext cx="120650" cy="166688"/>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3759200" y="3468688"/>
                <a:ext cx="166688" cy="227013"/>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noEditPoints="1"/>
              </p:cNvSpPr>
              <p:nvPr/>
            </p:nvSpPr>
            <p:spPr bwMode="auto">
              <a:xfrm>
                <a:off x="3910013"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4083050" y="3533775"/>
                <a:ext cx="180975" cy="166688"/>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4279900" y="3529013"/>
                <a:ext cx="184150" cy="166688"/>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noEditPoints="1"/>
              </p:cNvSpPr>
              <p:nvPr/>
            </p:nvSpPr>
            <p:spPr bwMode="auto">
              <a:xfrm>
                <a:off x="4475163" y="3438525"/>
                <a:ext cx="177800" cy="261938"/>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4672013" y="3529013"/>
                <a:ext cx="146050" cy="171450"/>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4826000" y="3492500"/>
                <a:ext cx="95250" cy="20796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4954588" y="3460750"/>
                <a:ext cx="33338" cy="3810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p:cNvSpPr>
              <p:nvPr/>
            </p:nvSpPr>
            <p:spPr bwMode="auto">
              <a:xfrm>
                <a:off x="4932363" y="3529013"/>
                <a:ext cx="79375" cy="166688"/>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5018088"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5195888" y="3529013"/>
                <a:ext cx="184150" cy="166688"/>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sp>
          <p:nvSpPr>
            <p:cNvPr id="9" name="Rectangle 8"/>
            <p:cNvSpPr/>
            <p:nvPr userDrawn="1"/>
          </p:nvSpPr>
          <p:spPr>
            <a:xfrm>
              <a:off x="4987322" y="705831"/>
              <a:ext cx="27432"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spTree>
    <p:extLst>
      <p:ext uri="{BB962C8B-B14F-4D97-AF65-F5344CB8AC3E}">
        <p14:creationId xmlns:p14="http://schemas.microsoft.com/office/powerpoint/2010/main" val="1738198612"/>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503238" y="3137646"/>
            <a:ext cx="8118475" cy="1349841"/>
          </a:xfrm>
        </p:spPr>
        <p:txBody>
          <a:bodyPr anchor="ctr" anchorCtr="0"/>
          <a:lstStyle>
            <a:lvl1pPr algn="ctr" rtl="0" fontAlgn="base">
              <a:lnSpc>
                <a:spcPct val="110000"/>
              </a:lnSpc>
              <a:spcBef>
                <a:spcPct val="0"/>
              </a:spcBef>
              <a:spcAft>
                <a:spcPct val="0"/>
              </a:spcAft>
              <a:defRPr lang="en-US" sz="3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5937" y="5777006"/>
            <a:ext cx="8118476" cy="626969"/>
          </a:xfrm>
        </p:spPr>
        <p:txBody>
          <a:bodyPr anchor="b" anchorCtr="0">
            <a:no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47800" y="304800"/>
            <a:ext cx="6101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638738"/>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28601" y="228600"/>
            <a:ext cx="5410199" cy="10668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194719"/>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5486400" cy="1295400"/>
          </a:xfrm>
        </p:spPr>
        <p:txBody>
          <a:bodyPr/>
          <a:lstStyle>
            <a:lvl1pPr algn="l" rtl="0" eaLnBrk="0" fontAlgn="base" hangingPunct="0">
              <a:lnSpc>
                <a:spcPct val="95000"/>
              </a:lnSpc>
              <a:spcBef>
                <a:spcPct val="0"/>
              </a:spcBef>
              <a:spcAft>
                <a:spcPct val="0"/>
              </a:spcAft>
              <a:defRPr lang="en-US" sz="40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7342284"/>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6" name="Group 5"/>
          <p:cNvGrpSpPr/>
          <p:nvPr userDrawn="1"/>
        </p:nvGrpSpPr>
        <p:grpSpPr>
          <a:xfrm>
            <a:off x="5791200" y="390749"/>
            <a:ext cx="2830514" cy="579115"/>
            <a:chOff x="1851828" y="667744"/>
            <a:chExt cx="5363189" cy="1099143"/>
          </a:xfrm>
          <a:effectLst>
            <a:outerShdw blurRad="25400" dist="25400" dir="2700000" algn="tl" rotWithShape="0">
              <a:prstClr val="black">
                <a:alpha val="50000"/>
              </a:prstClr>
            </a:outerShdw>
          </a:effectLst>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828" y="667744"/>
              <a:ext cx="2899529" cy="1099143"/>
            </a:xfrm>
            <a:prstGeom prst="rect">
              <a:avLst/>
            </a:prstGeom>
            <a:noFill/>
            <a:ln w="9525">
              <a:noFill/>
              <a:miter lim="800000"/>
              <a:headEnd/>
              <a:tailEnd/>
            </a:ln>
          </p:spPr>
        </p:pic>
        <p:grpSp>
          <p:nvGrpSpPr>
            <p:cNvPr id="8" name="Group 7"/>
            <p:cNvGrpSpPr/>
            <p:nvPr/>
          </p:nvGrpSpPr>
          <p:grpSpPr>
            <a:xfrm>
              <a:off x="5320722" y="868824"/>
              <a:ext cx="1894295" cy="670204"/>
              <a:chOff x="3759200" y="3124200"/>
              <a:chExt cx="1628775" cy="576263"/>
            </a:xfrm>
          </p:grpSpPr>
          <p:sp>
            <p:nvSpPr>
              <p:cNvPr id="10" name="Freeform 9"/>
              <p:cNvSpPr>
                <a:spLocks/>
              </p:cNvSpPr>
              <p:nvPr/>
            </p:nvSpPr>
            <p:spPr bwMode="auto">
              <a:xfrm>
                <a:off x="3767138" y="3154363"/>
                <a:ext cx="279400" cy="227013"/>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1" name="Freeform 10"/>
              <p:cNvSpPr>
                <a:spLocks noEditPoints="1"/>
              </p:cNvSpPr>
              <p:nvPr/>
            </p:nvSpPr>
            <p:spPr bwMode="auto">
              <a:xfrm>
                <a:off x="4068763" y="3214688"/>
                <a:ext cx="150813" cy="171450"/>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2" name="Freeform 11"/>
              <p:cNvSpPr>
                <a:spLocks/>
              </p:cNvSpPr>
              <p:nvPr/>
            </p:nvSpPr>
            <p:spPr bwMode="auto">
              <a:xfrm>
                <a:off x="4233863" y="3214688"/>
                <a:ext cx="147638" cy="171450"/>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3" name="Freeform 12"/>
              <p:cNvSpPr>
                <a:spLocks noEditPoints="1"/>
              </p:cNvSpPr>
              <p:nvPr/>
            </p:nvSpPr>
            <p:spPr bwMode="auto">
              <a:xfrm>
                <a:off x="4378325" y="3146425"/>
                <a:ext cx="236538" cy="234950"/>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4" name="Freeform 13"/>
              <p:cNvSpPr>
                <a:spLocks/>
              </p:cNvSpPr>
              <p:nvPr/>
            </p:nvSpPr>
            <p:spPr bwMode="auto">
              <a:xfrm>
                <a:off x="4630738" y="3214688"/>
                <a:ext cx="120650" cy="166688"/>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p:cNvSpPr>
              <p:nvPr/>
            </p:nvSpPr>
            <p:spPr bwMode="auto">
              <a:xfrm>
                <a:off x="4762500" y="3181350"/>
                <a:ext cx="98425" cy="204788"/>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4872038" y="3124200"/>
                <a:ext cx="192088" cy="257175"/>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p:cNvSpPr>
              <p:nvPr/>
            </p:nvSpPr>
            <p:spPr bwMode="auto">
              <a:xfrm>
                <a:off x="5059363" y="3219450"/>
                <a:ext cx="192088" cy="166688"/>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5267325" y="3214688"/>
                <a:ext cx="120650" cy="166688"/>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3759200" y="3468688"/>
                <a:ext cx="166688" cy="227013"/>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noEditPoints="1"/>
              </p:cNvSpPr>
              <p:nvPr/>
            </p:nvSpPr>
            <p:spPr bwMode="auto">
              <a:xfrm>
                <a:off x="3910013"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4083050" y="3533775"/>
                <a:ext cx="180975" cy="166688"/>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4279900" y="3529013"/>
                <a:ext cx="184150" cy="166688"/>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noEditPoints="1"/>
              </p:cNvSpPr>
              <p:nvPr/>
            </p:nvSpPr>
            <p:spPr bwMode="auto">
              <a:xfrm>
                <a:off x="4475163" y="3438525"/>
                <a:ext cx="177800" cy="261938"/>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4672013" y="3529013"/>
                <a:ext cx="146050" cy="171450"/>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4826000" y="3492500"/>
                <a:ext cx="95250" cy="20796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4954588" y="3460750"/>
                <a:ext cx="33338" cy="3810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p:cNvSpPr>
              <p:nvPr/>
            </p:nvSpPr>
            <p:spPr bwMode="auto">
              <a:xfrm>
                <a:off x="4932363" y="3529013"/>
                <a:ext cx="79375" cy="166688"/>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5018088"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5195888" y="3529013"/>
                <a:ext cx="184150" cy="166688"/>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sp>
          <p:nvSpPr>
            <p:cNvPr id="9" name="Rectangle 8"/>
            <p:cNvSpPr/>
            <p:nvPr userDrawn="1"/>
          </p:nvSpPr>
          <p:spPr>
            <a:xfrm>
              <a:off x="4987322" y="705831"/>
              <a:ext cx="27432"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grpSp>
    </p:spTree>
    <p:extLst>
      <p:ext uri="{BB962C8B-B14F-4D97-AF65-F5344CB8AC3E}">
        <p14:creationId xmlns:p14="http://schemas.microsoft.com/office/powerpoint/2010/main" val="4161726254"/>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2" name="Rectangle 10"/>
          <p:cNvSpPr>
            <a:spLocks noChangeArrowheads="1"/>
          </p:cNvSpPr>
          <p:nvPr/>
        </p:nvSpPr>
        <p:spPr bwMode="auto">
          <a:xfrm>
            <a:off x="0" y="0"/>
            <a:ext cx="9144000" cy="130175"/>
          </a:xfrm>
          <a:prstGeom prst="rect">
            <a:avLst/>
          </a:prstGeom>
          <a:solidFill>
            <a:schemeClr val="tx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2" name="Title Placeholder 1"/>
          <p:cNvSpPr>
            <a:spLocks noGrp="1"/>
          </p:cNvSpPr>
          <p:nvPr>
            <p:ph type="title"/>
          </p:nvPr>
        </p:nvSpPr>
        <p:spPr bwMode="black">
          <a:xfrm>
            <a:off x="512764" y="338327"/>
            <a:ext cx="4897436" cy="804673"/>
          </a:xfrm>
          <a:prstGeom prst="rect">
            <a:avLst/>
          </a:prstGeom>
        </p:spPr>
        <p:txBody>
          <a:bodyPr vert="horz" lIns="0" tIns="45720" rIns="0" bIns="45720" rtlCol="0" anchor="ctr" anchorCtr="0">
            <a:noAutofit/>
          </a:bodyPr>
          <a:lstStyle/>
          <a:p>
            <a:r>
              <a:rPr lang="en-US" dirty="0" smtClean="0"/>
              <a:t>Click to edit Master </a:t>
            </a:r>
            <a:br>
              <a:rPr lang="en-US" dirty="0" smtClean="0"/>
            </a:br>
            <a:r>
              <a:rPr lang="en-US" dirty="0" smtClean="0"/>
              <a:t>Title style</a:t>
            </a:r>
            <a:endParaRPr lang="en-US" dirty="0"/>
          </a:p>
        </p:txBody>
      </p:sp>
      <p:sp>
        <p:nvSpPr>
          <p:cNvPr id="5128" name="Text Placeholder 2"/>
          <p:cNvSpPr>
            <a:spLocks noGrp="1"/>
          </p:cNvSpPr>
          <p:nvPr>
            <p:ph type="body" idx="1"/>
          </p:nvPr>
        </p:nvSpPr>
        <p:spPr bwMode="auto">
          <a:xfrm>
            <a:off x="503238" y="1467699"/>
            <a:ext cx="8118475" cy="427868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7" name="Rectangle 10"/>
          <p:cNvSpPr>
            <a:spLocks noChangeArrowheads="1"/>
          </p:cNvSpPr>
          <p:nvPr/>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8" name="TextBox 7"/>
          <p:cNvSpPr txBox="1"/>
          <p:nvPr/>
        </p:nvSpPr>
        <p:spPr>
          <a:xfrm>
            <a:off x="457200" y="6465570"/>
            <a:ext cx="3505200" cy="307777"/>
          </a:xfrm>
          <a:prstGeom prst="rect">
            <a:avLst/>
          </a:prstGeom>
          <a:noFill/>
        </p:spPr>
        <p:txBody>
          <a:bodyPr wrap="square" lIns="0" rIns="0" rtlCol="0">
            <a:spAutoFit/>
          </a:bodyPr>
          <a:lstStyle/>
          <a:p>
            <a:r>
              <a:rPr lang="en-US" sz="1400" dirty="0">
                <a:solidFill>
                  <a:prstClr val="white"/>
                </a:solidFill>
                <a:latin typeface="Calibri Light" panose="020F0302020204030204" pitchFamily="34" charset="0"/>
              </a:rPr>
              <a:t>pewtrusts.org/</a:t>
            </a:r>
            <a:r>
              <a:rPr lang="en-US" sz="1400" dirty="0" err="1">
                <a:solidFill>
                  <a:prstClr val="white"/>
                </a:solidFill>
                <a:latin typeface="Calibri Light" panose="020F0302020204030204" pitchFamily="34" charset="0"/>
              </a:rPr>
              <a:t>healthcarespending</a:t>
            </a:r>
            <a:endParaRPr lang="en-US" sz="1400" dirty="0">
              <a:solidFill>
                <a:prstClr val="white"/>
              </a:solidFill>
              <a:latin typeface="Calibri Light" panose="020F0302020204030204" pitchFamily="34" charset="0"/>
            </a:endParaRPr>
          </a:p>
        </p:txBody>
      </p:sp>
      <p:grpSp>
        <p:nvGrpSpPr>
          <p:cNvPr id="10" name="Group 9"/>
          <p:cNvGrpSpPr/>
          <p:nvPr/>
        </p:nvGrpSpPr>
        <p:grpSpPr>
          <a:xfrm>
            <a:off x="5764306" y="404698"/>
            <a:ext cx="2857407" cy="563490"/>
            <a:chOff x="5764306" y="404698"/>
            <a:chExt cx="2857407" cy="563490"/>
          </a:xfrm>
        </p:grpSpPr>
        <p:sp>
          <p:nvSpPr>
            <p:cNvPr id="11" name="Rectangle 10"/>
            <p:cNvSpPr/>
            <p:nvPr userDrawn="1"/>
          </p:nvSpPr>
          <p:spPr>
            <a:xfrm>
              <a:off x="7451812" y="412843"/>
              <a:ext cx="14369" cy="526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64306" y="404698"/>
              <a:ext cx="1559962" cy="563490"/>
            </a:xfrm>
            <a:prstGeom prst="rect">
              <a:avLst/>
            </a:prstGeom>
          </p:spPr>
        </p:pic>
        <p:grpSp>
          <p:nvGrpSpPr>
            <p:cNvPr id="13" name="Group 12"/>
            <p:cNvGrpSpPr/>
            <p:nvPr userDrawn="1"/>
          </p:nvGrpSpPr>
          <p:grpSpPr>
            <a:xfrm>
              <a:off x="7627873" y="495117"/>
              <a:ext cx="993840" cy="357770"/>
              <a:chOff x="7627873" y="495117"/>
              <a:chExt cx="993840" cy="357770"/>
            </a:xfrm>
          </p:grpSpPr>
          <p:sp>
            <p:nvSpPr>
              <p:cNvPr id="14" name="Freeform 13"/>
              <p:cNvSpPr>
                <a:spLocks/>
              </p:cNvSpPr>
              <p:nvPr/>
            </p:nvSpPr>
            <p:spPr bwMode="auto">
              <a:xfrm>
                <a:off x="7632717" y="513843"/>
                <a:ext cx="170483" cy="140940"/>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noEditPoints="1"/>
              </p:cNvSpPr>
              <p:nvPr/>
            </p:nvSpPr>
            <p:spPr bwMode="auto">
              <a:xfrm>
                <a:off x="7816761" y="551296"/>
                <a:ext cx="92022" cy="106444"/>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7917501" y="551296"/>
                <a:ext cx="90085" cy="106444"/>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noEditPoints="1"/>
              </p:cNvSpPr>
              <p:nvPr/>
            </p:nvSpPr>
            <p:spPr bwMode="auto">
              <a:xfrm>
                <a:off x="8005649" y="508915"/>
                <a:ext cx="144330" cy="145868"/>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8159665" y="551296"/>
                <a:ext cx="73618" cy="103487"/>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8240063" y="530598"/>
                <a:ext cx="60057" cy="127142"/>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p:cNvSpPr>
              <p:nvPr/>
            </p:nvSpPr>
            <p:spPr bwMode="auto">
              <a:xfrm>
                <a:off x="8306901" y="495117"/>
                <a:ext cx="117208" cy="159666"/>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8421202" y="554252"/>
                <a:ext cx="117208" cy="103487"/>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8548095" y="551296"/>
                <a:ext cx="73618" cy="103487"/>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p:cNvSpPr>
              <p:nvPr/>
            </p:nvSpPr>
            <p:spPr bwMode="auto">
              <a:xfrm>
                <a:off x="7627873" y="708991"/>
                <a:ext cx="101709" cy="140940"/>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7719895"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7825478" y="749400"/>
                <a:ext cx="110427" cy="103487"/>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Freeform 25"/>
              <p:cNvSpPr>
                <a:spLocks/>
              </p:cNvSpPr>
              <p:nvPr/>
            </p:nvSpPr>
            <p:spPr bwMode="auto">
              <a:xfrm>
                <a:off x="7945592" y="746443"/>
                <a:ext cx="112364" cy="103487"/>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noEditPoints="1"/>
              </p:cNvSpPr>
              <p:nvPr/>
            </p:nvSpPr>
            <p:spPr bwMode="auto">
              <a:xfrm>
                <a:off x="8064737" y="690264"/>
                <a:ext cx="108490" cy="162623"/>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8184850" y="746443"/>
                <a:ext cx="89116" cy="106444"/>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8278809" y="723774"/>
                <a:ext cx="58119" cy="12911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0" name="Oval 29"/>
              <p:cNvSpPr>
                <a:spLocks noChangeArrowheads="1"/>
              </p:cNvSpPr>
              <p:nvPr/>
            </p:nvSpPr>
            <p:spPr bwMode="auto">
              <a:xfrm>
                <a:off x="8357270" y="704063"/>
                <a:ext cx="20342" cy="23654"/>
              </a:xfrm>
              <a:prstGeom prst="ellipse">
                <a:avLst/>
              </a:pr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1" name="Freeform 30"/>
              <p:cNvSpPr>
                <a:spLocks/>
              </p:cNvSpPr>
              <p:nvPr/>
            </p:nvSpPr>
            <p:spPr bwMode="auto">
              <a:xfrm>
                <a:off x="8343709" y="746443"/>
                <a:ext cx="48433" cy="103487"/>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2" name="Freeform 31"/>
              <p:cNvSpPr>
                <a:spLocks noEditPoints="1"/>
              </p:cNvSpPr>
              <p:nvPr/>
            </p:nvSpPr>
            <p:spPr bwMode="auto">
              <a:xfrm>
                <a:off x="8396017"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3" name="Freeform 32"/>
              <p:cNvSpPr>
                <a:spLocks/>
              </p:cNvSpPr>
              <p:nvPr/>
            </p:nvSpPr>
            <p:spPr bwMode="auto">
              <a:xfrm>
                <a:off x="8504506" y="746443"/>
                <a:ext cx="112364" cy="103487"/>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grpSp>
    </p:spTree>
    <p:extLst>
      <p:ext uri="{BB962C8B-B14F-4D97-AF65-F5344CB8AC3E}">
        <p14:creationId xmlns:p14="http://schemas.microsoft.com/office/powerpoint/2010/main" val="26193842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2" name="Rectangle 10"/>
          <p:cNvSpPr>
            <a:spLocks noChangeArrowheads="1"/>
          </p:cNvSpPr>
          <p:nvPr/>
        </p:nvSpPr>
        <p:spPr bwMode="auto">
          <a:xfrm>
            <a:off x="0" y="0"/>
            <a:ext cx="9144000" cy="130175"/>
          </a:xfrm>
          <a:prstGeom prst="rect">
            <a:avLst/>
          </a:prstGeom>
          <a:solidFill>
            <a:schemeClr val="tx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2" name="Title Placeholder 1"/>
          <p:cNvSpPr>
            <a:spLocks noGrp="1"/>
          </p:cNvSpPr>
          <p:nvPr>
            <p:ph type="title"/>
          </p:nvPr>
        </p:nvSpPr>
        <p:spPr bwMode="black">
          <a:xfrm>
            <a:off x="512764" y="338327"/>
            <a:ext cx="4897436" cy="804673"/>
          </a:xfrm>
          <a:prstGeom prst="rect">
            <a:avLst/>
          </a:prstGeom>
        </p:spPr>
        <p:txBody>
          <a:bodyPr vert="horz" lIns="0" tIns="45720" rIns="0" bIns="45720" rtlCol="0" anchor="ctr" anchorCtr="0">
            <a:noAutofit/>
          </a:bodyPr>
          <a:lstStyle/>
          <a:p>
            <a:r>
              <a:rPr lang="en-US" dirty="0" smtClean="0"/>
              <a:t>Click to edit Master </a:t>
            </a:r>
            <a:br>
              <a:rPr lang="en-US" dirty="0" smtClean="0"/>
            </a:br>
            <a:r>
              <a:rPr lang="en-US" dirty="0" smtClean="0"/>
              <a:t>Title style</a:t>
            </a:r>
            <a:endParaRPr lang="en-US" dirty="0"/>
          </a:p>
        </p:txBody>
      </p:sp>
      <p:sp>
        <p:nvSpPr>
          <p:cNvPr id="5128" name="Text Placeholder 2"/>
          <p:cNvSpPr>
            <a:spLocks noGrp="1"/>
          </p:cNvSpPr>
          <p:nvPr>
            <p:ph type="body" idx="1"/>
          </p:nvPr>
        </p:nvSpPr>
        <p:spPr bwMode="auto">
          <a:xfrm>
            <a:off x="503238" y="1467699"/>
            <a:ext cx="8118475" cy="427868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7" name="Rectangle 10"/>
          <p:cNvSpPr>
            <a:spLocks noChangeArrowheads="1"/>
          </p:cNvSpPr>
          <p:nvPr/>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8" name="TextBox 7"/>
          <p:cNvSpPr txBox="1"/>
          <p:nvPr/>
        </p:nvSpPr>
        <p:spPr>
          <a:xfrm>
            <a:off x="457200" y="6465570"/>
            <a:ext cx="3505200" cy="307777"/>
          </a:xfrm>
          <a:prstGeom prst="rect">
            <a:avLst/>
          </a:prstGeom>
          <a:noFill/>
        </p:spPr>
        <p:txBody>
          <a:bodyPr wrap="square" lIns="0" rIns="0" rtlCol="0">
            <a:spAutoFit/>
          </a:bodyPr>
          <a:lstStyle/>
          <a:p>
            <a:r>
              <a:rPr lang="en-US" sz="1400" dirty="0">
                <a:solidFill>
                  <a:prstClr val="white"/>
                </a:solidFill>
                <a:latin typeface="Calibri Light" panose="020F0302020204030204" pitchFamily="34" charset="0"/>
              </a:rPr>
              <a:t>pewtrusts.org/</a:t>
            </a:r>
            <a:r>
              <a:rPr lang="en-US" sz="1400" dirty="0" err="1">
                <a:solidFill>
                  <a:prstClr val="white"/>
                </a:solidFill>
                <a:latin typeface="Calibri Light" panose="020F0302020204030204" pitchFamily="34" charset="0"/>
              </a:rPr>
              <a:t>healthcarespending</a:t>
            </a:r>
            <a:endParaRPr lang="en-US" sz="1400" dirty="0">
              <a:solidFill>
                <a:prstClr val="white"/>
              </a:solidFill>
              <a:latin typeface="Calibri Light" panose="020F0302020204030204" pitchFamily="34" charset="0"/>
            </a:endParaRPr>
          </a:p>
        </p:txBody>
      </p:sp>
      <p:grpSp>
        <p:nvGrpSpPr>
          <p:cNvPr id="10" name="Group 9"/>
          <p:cNvGrpSpPr/>
          <p:nvPr/>
        </p:nvGrpSpPr>
        <p:grpSpPr>
          <a:xfrm>
            <a:off x="5764306" y="404698"/>
            <a:ext cx="2857407" cy="563490"/>
            <a:chOff x="5764306" y="404698"/>
            <a:chExt cx="2857407" cy="563490"/>
          </a:xfrm>
        </p:grpSpPr>
        <p:sp>
          <p:nvSpPr>
            <p:cNvPr id="11" name="Rectangle 10"/>
            <p:cNvSpPr/>
            <p:nvPr userDrawn="1"/>
          </p:nvSpPr>
          <p:spPr>
            <a:xfrm>
              <a:off x="7451812" y="412843"/>
              <a:ext cx="14369" cy="526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64306" y="404698"/>
              <a:ext cx="1559962" cy="563490"/>
            </a:xfrm>
            <a:prstGeom prst="rect">
              <a:avLst/>
            </a:prstGeom>
          </p:spPr>
        </p:pic>
        <p:grpSp>
          <p:nvGrpSpPr>
            <p:cNvPr id="13" name="Group 12"/>
            <p:cNvGrpSpPr/>
            <p:nvPr userDrawn="1"/>
          </p:nvGrpSpPr>
          <p:grpSpPr>
            <a:xfrm>
              <a:off x="7627873" y="495117"/>
              <a:ext cx="993840" cy="357770"/>
              <a:chOff x="7627873" y="495117"/>
              <a:chExt cx="993840" cy="357770"/>
            </a:xfrm>
          </p:grpSpPr>
          <p:sp>
            <p:nvSpPr>
              <p:cNvPr id="14" name="Freeform 13"/>
              <p:cNvSpPr>
                <a:spLocks/>
              </p:cNvSpPr>
              <p:nvPr/>
            </p:nvSpPr>
            <p:spPr bwMode="auto">
              <a:xfrm>
                <a:off x="7632717" y="513843"/>
                <a:ext cx="170483" cy="140940"/>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noEditPoints="1"/>
              </p:cNvSpPr>
              <p:nvPr/>
            </p:nvSpPr>
            <p:spPr bwMode="auto">
              <a:xfrm>
                <a:off x="7816761" y="551296"/>
                <a:ext cx="92022" cy="106444"/>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7917501" y="551296"/>
                <a:ext cx="90085" cy="106444"/>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noEditPoints="1"/>
              </p:cNvSpPr>
              <p:nvPr/>
            </p:nvSpPr>
            <p:spPr bwMode="auto">
              <a:xfrm>
                <a:off x="8005649" y="508915"/>
                <a:ext cx="144330" cy="145868"/>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8159665" y="551296"/>
                <a:ext cx="73618" cy="103487"/>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8240063" y="530598"/>
                <a:ext cx="60057" cy="127142"/>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p:cNvSpPr>
              <p:nvPr/>
            </p:nvSpPr>
            <p:spPr bwMode="auto">
              <a:xfrm>
                <a:off x="8306901" y="495117"/>
                <a:ext cx="117208" cy="159666"/>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8421202" y="554252"/>
                <a:ext cx="117208" cy="103487"/>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8548095" y="551296"/>
                <a:ext cx="73618" cy="103487"/>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p:cNvSpPr>
              <p:nvPr/>
            </p:nvSpPr>
            <p:spPr bwMode="auto">
              <a:xfrm>
                <a:off x="7627873" y="708991"/>
                <a:ext cx="101709" cy="140940"/>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7719895"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7825478" y="749400"/>
                <a:ext cx="110427" cy="103487"/>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Freeform 25"/>
              <p:cNvSpPr>
                <a:spLocks/>
              </p:cNvSpPr>
              <p:nvPr/>
            </p:nvSpPr>
            <p:spPr bwMode="auto">
              <a:xfrm>
                <a:off x="7945592" y="746443"/>
                <a:ext cx="112364" cy="103487"/>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noEditPoints="1"/>
              </p:cNvSpPr>
              <p:nvPr/>
            </p:nvSpPr>
            <p:spPr bwMode="auto">
              <a:xfrm>
                <a:off x="8064737" y="690264"/>
                <a:ext cx="108490" cy="162623"/>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8184850" y="746443"/>
                <a:ext cx="89116" cy="106444"/>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8278809" y="723774"/>
                <a:ext cx="58119" cy="12911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0" name="Oval 29"/>
              <p:cNvSpPr>
                <a:spLocks noChangeArrowheads="1"/>
              </p:cNvSpPr>
              <p:nvPr/>
            </p:nvSpPr>
            <p:spPr bwMode="auto">
              <a:xfrm>
                <a:off x="8357270" y="704063"/>
                <a:ext cx="20342" cy="23654"/>
              </a:xfrm>
              <a:prstGeom prst="ellipse">
                <a:avLst/>
              </a:pr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1" name="Freeform 30"/>
              <p:cNvSpPr>
                <a:spLocks/>
              </p:cNvSpPr>
              <p:nvPr/>
            </p:nvSpPr>
            <p:spPr bwMode="auto">
              <a:xfrm>
                <a:off x="8343709" y="746443"/>
                <a:ext cx="48433" cy="103487"/>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2" name="Freeform 31"/>
              <p:cNvSpPr>
                <a:spLocks noEditPoints="1"/>
              </p:cNvSpPr>
              <p:nvPr/>
            </p:nvSpPr>
            <p:spPr bwMode="auto">
              <a:xfrm>
                <a:off x="8396017"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3" name="Freeform 32"/>
              <p:cNvSpPr>
                <a:spLocks/>
              </p:cNvSpPr>
              <p:nvPr/>
            </p:nvSpPr>
            <p:spPr bwMode="auto">
              <a:xfrm>
                <a:off x="8504506" y="746443"/>
                <a:ext cx="112364" cy="103487"/>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grpSp>
    </p:spTree>
    <p:extLst>
      <p:ext uri="{BB962C8B-B14F-4D97-AF65-F5344CB8AC3E}">
        <p14:creationId xmlns:p14="http://schemas.microsoft.com/office/powerpoint/2010/main" val="1594784166"/>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2" name="Rectangle 10"/>
          <p:cNvSpPr>
            <a:spLocks noChangeArrowheads="1"/>
          </p:cNvSpPr>
          <p:nvPr/>
        </p:nvSpPr>
        <p:spPr bwMode="auto">
          <a:xfrm>
            <a:off x="0" y="0"/>
            <a:ext cx="9144000" cy="130175"/>
          </a:xfrm>
          <a:prstGeom prst="rect">
            <a:avLst/>
          </a:prstGeom>
          <a:solidFill>
            <a:schemeClr val="tx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2" name="Title Placeholder 1"/>
          <p:cNvSpPr>
            <a:spLocks noGrp="1"/>
          </p:cNvSpPr>
          <p:nvPr>
            <p:ph type="title"/>
          </p:nvPr>
        </p:nvSpPr>
        <p:spPr bwMode="black">
          <a:xfrm>
            <a:off x="512764" y="338327"/>
            <a:ext cx="4897436" cy="804673"/>
          </a:xfrm>
          <a:prstGeom prst="rect">
            <a:avLst/>
          </a:prstGeom>
        </p:spPr>
        <p:txBody>
          <a:bodyPr vert="horz" lIns="0" tIns="45720" rIns="0" bIns="45720" rtlCol="0" anchor="ctr" anchorCtr="0">
            <a:noAutofit/>
          </a:bodyPr>
          <a:lstStyle/>
          <a:p>
            <a:r>
              <a:rPr lang="en-US" dirty="0" smtClean="0"/>
              <a:t>Click to edit Master </a:t>
            </a:r>
            <a:br>
              <a:rPr lang="en-US" dirty="0" smtClean="0"/>
            </a:br>
            <a:r>
              <a:rPr lang="en-US" dirty="0" smtClean="0"/>
              <a:t>Title style</a:t>
            </a:r>
            <a:endParaRPr lang="en-US" dirty="0"/>
          </a:p>
        </p:txBody>
      </p:sp>
      <p:sp>
        <p:nvSpPr>
          <p:cNvPr id="5128" name="Text Placeholder 2"/>
          <p:cNvSpPr>
            <a:spLocks noGrp="1"/>
          </p:cNvSpPr>
          <p:nvPr>
            <p:ph type="body" idx="1"/>
          </p:nvPr>
        </p:nvSpPr>
        <p:spPr bwMode="auto">
          <a:xfrm>
            <a:off x="503238" y="1467699"/>
            <a:ext cx="8118475" cy="427868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7" name="Rectangle 10"/>
          <p:cNvSpPr>
            <a:spLocks noChangeArrowheads="1"/>
          </p:cNvSpPr>
          <p:nvPr/>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8" name="TextBox 7"/>
          <p:cNvSpPr txBox="1"/>
          <p:nvPr/>
        </p:nvSpPr>
        <p:spPr>
          <a:xfrm>
            <a:off x="457200" y="6465570"/>
            <a:ext cx="3505200" cy="307777"/>
          </a:xfrm>
          <a:prstGeom prst="rect">
            <a:avLst/>
          </a:prstGeom>
          <a:noFill/>
        </p:spPr>
        <p:txBody>
          <a:bodyPr wrap="square" lIns="0" rIns="0" rtlCol="0">
            <a:spAutoFit/>
          </a:bodyPr>
          <a:lstStyle/>
          <a:p>
            <a:r>
              <a:rPr lang="en-US" sz="1400" dirty="0">
                <a:solidFill>
                  <a:prstClr val="white"/>
                </a:solidFill>
                <a:latin typeface="Calibri Light" panose="020F0302020204030204" pitchFamily="34" charset="0"/>
              </a:rPr>
              <a:t>pewtrusts.org/</a:t>
            </a:r>
            <a:r>
              <a:rPr lang="en-US" sz="1400" dirty="0" err="1">
                <a:solidFill>
                  <a:prstClr val="white"/>
                </a:solidFill>
                <a:latin typeface="Calibri Light" panose="020F0302020204030204" pitchFamily="34" charset="0"/>
              </a:rPr>
              <a:t>healthcarespending</a:t>
            </a:r>
            <a:endParaRPr lang="en-US" sz="1400" dirty="0">
              <a:solidFill>
                <a:prstClr val="white"/>
              </a:solidFill>
              <a:latin typeface="Calibri Light" panose="020F0302020204030204" pitchFamily="34" charset="0"/>
            </a:endParaRPr>
          </a:p>
        </p:txBody>
      </p:sp>
      <p:grpSp>
        <p:nvGrpSpPr>
          <p:cNvPr id="10" name="Group 9"/>
          <p:cNvGrpSpPr/>
          <p:nvPr/>
        </p:nvGrpSpPr>
        <p:grpSpPr>
          <a:xfrm>
            <a:off x="5764306" y="404698"/>
            <a:ext cx="2857407" cy="563490"/>
            <a:chOff x="5764306" y="404698"/>
            <a:chExt cx="2857407" cy="563490"/>
          </a:xfrm>
        </p:grpSpPr>
        <p:sp>
          <p:nvSpPr>
            <p:cNvPr id="11" name="Rectangle 10"/>
            <p:cNvSpPr/>
            <p:nvPr userDrawn="1"/>
          </p:nvSpPr>
          <p:spPr>
            <a:xfrm>
              <a:off x="7451812" y="412843"/>
              <a:ext cx="14369" cy="526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64306" y="404698"/>
              <a:ext cx="1559962" cy="563490"/>
            </a:xfrm>
            <a:prstGeom prst="rect">
              <a:avLst/>
            </a:prstGeom>
          </p:spPr>
        </p:pic>
        <p:grpSp>
          <p:nvGrpSpPr>
            <p:cNvPr id="13" name="Group 12"/>
            <p:cNvGrpSpPr/>
            <p:nvPr userDrawn="1"/>
          </p:nvGrpSpPr>
          <p:grpSpPr>
            <a:xfrm>
              <a:off x="7627873" y="495117"/>
              <a:ext cx="993840" cy="357770"/>
              <a:chOff x="7627873" y="495117"/>
              <a:chExt cx="993840" cy="357770"/>
            </a:xfrm>
          </p:grpSpPr>
          <p:sp>
            <p:nvSpPr>
              <p:cNvPr id="14" name="Freeform 13"/>
              <p:cNvSpPr>
                <a:spLocks/>
              </p:cNvSpPr>
              <p:nvPr/>
            </p:nvSpPr>
            <p:spPr bwMode="auto">
              <a:xfrm>
                <a:off x="7632717" y="513843"/>
                <a:ext cx="170483" cy="140940"/>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noEditPoints="1"/>
              </p:cNvSpPr>
              <p:nvPr/>
            </p:nvSpPr>
            <p:spPr bwMode="auto">
              <a:xfrm>
                <a:off x="7816761" y="551296"/>
                <a:ext cx="92022" cy="106444"/>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7917501" y="551296"/>
                <a:ext cx="90085" cy="106444"/>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noEditPoints="1"/>
              </p:cNvSpPr>
              <p:nvPr/>
            </p:nvSpPr>
            <p:spPr bwMode="auto">
              <a:xfrm>
                <a:off x="8005649" y="508915"/>
                <a:ext cx="144330" cy="145868"/>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8159665" y="551296"/>
                <a:ext cx="73618" cy="103487"/>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8240063" y="530598"/>
                <a:ext cx="60057" cy="127142"/>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p:cNvSpPr>
              <p:nvPr/>
            </p:nvSpPr>
            <p:spPr bwMode="auto">
              <a:xfrm>
                <a:off x="8306901" y="495117"/>
                <a:ext cx="117208" cy="159666"/>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8421202" y="554252"/>
                <a:ext cx="117208" cy="103487"/>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8548095" y="551296"/>
                <a:ext cx="73618" cy="103487"/>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p:cNvSpPr>
              <p:nvPr/>
            </p:nvSpPr>
            <p:spPr bwMode="auto">
              <a:xfrm>
                <a:off x="7627873" y="708991"/>
                <a:ext cx="101709" cy="140940"/>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7719895"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7825478" y="749400"/>
                <a:ext cx="110427" cy="103487"/>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Freeform 25"/>
              <p:cNvSpPr>
                <a:spLocks/>
              </p:cNvSpPr>
              <p:nvPr/>
            </p:nvSpPr>
            <p:spPr bwMode="auto">
              <a:xfrm>
                <a:off x="7945592" y="746443"/>
                <a:ext cx="112364" cy="103487"/>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noEditPoints="1"/>
              </p:cNvSpPr>
              <p:nvPr/>
            </p:nvSpPr>
            <p:spPr bwMode="auto">
              <a:xfrm>
                <a:off x="8064737" y="690264"/>
                <a:ext cx="108490" cy="162623"/>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8184850" y="746443"/>
                <a:ext cx="89116" cy="106444"/>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8278809" y="723774"/>
                <a:ext cx="58119" cy="12911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0" name="Oval 29"/>
              <p:cNvSpPr>
                <a:spLocks noChangeArrowheads="1"/>
              </p:cNvSpPr>
              <p:nvPr/>
            </p:nvSpPr>
            <p:spPr bwMode="auto">
              <a:xfrm>
                <a:off x="8357270" y="704063"/>
                <a:ext cx="20342" cy="23654"/>
              </a:xfrm>
              <a:prstGeom prst="ellipse">
                <a:avLst/>
              </a:pr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1" name="Freeform 30"/>
              <p:cNvSpPr>
                <a:spLocks/>
              </p:cNvSpPr>
              <p:nvPr/>
            </p:nvSpPr>
            <p:spPr bwMode="auto">
              <a:xfrm>
                <a:off x="8343709" y="746443"/>
                <a:ext cx="48433" cy="103487"/>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2" name="Freeform 31"/>
              <p:cNvSpPr>
                <a:spLocks noEditPoints="1"/>
              </p:cNvSpPr>
              <p:nvPr/>
            </p:nvSpPr>
            <p:spPr bwMode="auto">
              <a:xfrm>
                <a:off x="8396017"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3" name="Freeform 32"/>
              <p:cNvSpPr>
                <a:spLocks/>
              </p:cNvSpPr>
              <p:nvPr/>
            </p:nvSpPr>
            <p:spPr bwMode="auto">
              <a:xfrm>
                <a:off x="8504506" y="746443"/>
                <a:ext cx="112364" cy="103487"/>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grpSp>
    </p:spTree>
    <p:extLst>
      <p:ext uri="{BB962C8B-B14F-4D97-AF65-F5344CB8AC3E}">
        <p14:creationId xmlns:p14="http://schemas.microsoft.com/office/powerpoint/2010/main" val="3252908774"/>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2" name="Rectangle 10"/>
          <p:cNvSpPr>
            <a:spLocks noChangeArrowheads="1"/>
          </p:cNvSpPr>
          <p:nvPr/>
        </p:nvSpPr>
        <p:spPr bwMode="auto">
          <a:xfrm>
            <a:off x="0" y="0"/>
            <a:ext cx="9144000" cy="130175"/>
          </a:xfrm>
          <a:prstGeom prst="rect">
            <a:avLst/>
          </a:prstGeom>
          <a:solidFill>
            <a:schemeClr val="tx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2" name="Title Placeholder 1"/>
          <p:cNvSpPr>
            <a:spLocks noGrp="1"/>
          </p:cNvSpPr>
          <p:nvPr>
            <p:ph type="title"/>
          </p:nvPr>
        </p:nvSpPr>
        <p:spPr bwMode="black">
          <a:xfrm>
            <a:off x="512764" y="338327"/>
            <a:ext cx="4897436" cy="804673"/>
          </a:xfrm>
          <a:prstGeom prst="rect">
            <a:avLst/>
          </a:prstGeom>
        </p:spPr>
        <p:txBody>
          <a:bodyPr vert="horz" lIns="0" tIns="45720" rIns="0" bIns="45720" rtlCol="0" anchor="ctr" anchorCtr="0">
            <a:noAutofit/>
          </a:bodyPr>
          <a:lstStyle/>
          <a:p>
            <a:r>
              <a:rPr lang="en-US" dirty="0" smtClean="0"/>
              <a:t>Click to edit Master </a:t>
            </a:r>
            <a:br>
              <a:rPr lang="en-US" dirty="0" smtClean="0"/>
            </a:br>
            <a:r>
              <a:rPr lang="en-US" dirty="0" smtClean="0"/>
              <a:t>Title style</a:t>
            </a:r>
            <a:endParaRPr lang="en-US" dirty="0"/>
          </a:p>
        </p:txBody>
      </p:sp>
      <p:sp>
        <p:nvSpPr>
          <p:cNvPr id="5128" name="Text Placeholder 2"/>
          <p:cNvSpPr>
            <a:spLocks noGrp="1"/>
          </p:cNvSpPr>
          <p:nvPr>
            <p:ph type="body" idx="1"/>
          </p:nvPr>
        </p:nvSpPr>
        <p:spPr bwMode="auto">
          <a:xfrm>
            <a:off x="503238" y="1467699"/>
            <a:ext cx="8118475" cy="427868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7" name="Rectangle 10"/>
          <p:cNvSpPr>
            <a:spLocks noChangeArrowheads="1"/>
          </p:cNvSpPr>
          <p:nvPr/>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hangingPunct="0">
              <a:defRPr/>
            </a:pPr>
            <a:endParaRPr lang="en-US" sz="2400" kern="0" dirty="0">
              <a:solidFill>
                <a:prstClr val="black"/>
              </a:solidFill>
              <a:ea typeface="ＭＳ Ｐゴシック" pitchFamily="1" charset="-128"/>
              <a:cs typeface="Arial"/>
            </a:endParaRPr>
          </a:p>
        </p:txBody>
      </p:sp>
      <p:sp>
        <p:nvSpPr>
          <p:cNvPr id="8" name="TextBox 7"/>
          <p:cNvSpPr txBox="1"/>
          <p:nvPr/>
        </p:nvSpPr>
        <p:spPr>
          <a:xfrm>
            <a:off x="457200" y="6465570"/>
            <a:ext cx="3505200" cy="307777"/>
          </a:xfrm>
          <a:prstGeom prst="rect">
            <a:avLst/>
          </a:prstGeom>
          <a:noFill/>
        </p:spPr>
        <p:txBody>
          <a:bodyPr wrap="square" lIns="0" rIns="0" rtlCol="0">
            <a:spAutoFit/>
          </a:bodyPr>
          <a:lstStyle/>
          <a:p>
            <a:r>
              <a:rPr lang="en-US" sz="1400" dirty="0">
                <a:solidFill>
                  <a:prstClr val="white"/>
                </a:solidFill>
                <a:latin typeface="Calibri Light" panose="020F0302020204030204" pitchFamily="34" charset="0"/>
              </a:rPr>
              <a:t>pewtrusts.org/</a:t>
            </a:r>
            <a:r>
              <a:rPr lang="en-US" sz="1400" dirty="0" err="1">
                <a:solidFill>
                  <a:prstClr val="white"/>
                </a:solidFill>
                <a:latin typeface="Calibri Light" panose="020F0302020204030204" pitchFamily="34" charset="0"/>
              </a:rPr>
              <a:t>healthcarespending</a:t>
            </a:r>
            <a:endParaRPr lang="en-US" sz="1400" dirty="0">
              <a:solidFill>
                <a:prstClr val="white"/>
              </a:solidFill>
              <a:latin typeface="Calibri Light" panose="020F0302020204030204" pitchFamily="34" charset="0"/>
            </a:endParaRPr>
          </a:p>
        </p:txBody>
      </p:sp>
      <p:grpSp>
        <p:nvGrpSpPr>
          <p:cNvPr id="10" name="Group 9"/>
          <p:cNvGrpSpPr/>
          <p:nvPr/>
        </p:nvGrpSpPr>
        <p:grpSpPr>
          <a:xfrm>
            <a:off x="5764306" y="404698"/>
            <a:ext cx="2857407" cy="563490"/>
            <a:chOff x="5764306" y="404698"/>
            <a:chExt cx="2857407" cy="563490"/>
          </a:xfrm>
        </p:grpSpPr>
        <p:sp>
          <p:nvSpPr>
            <p:cNvPr id="11" name="Rectangle 10"/>
            <p:cNvSpPr/>
            <p:nvPr userDrawn="1"/>
          </p:nvSpPr>
          <p:spPr>
            <a:xfrm>
              <a:off x="7451812" y="412843"/>
              <a:ext cx="14369" cy="526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64306" y="404698"/>
              <a:ext cx="1559962" cy="563490"/>
            </a:xfrm>
            <a:prstGeom prst="rect">
              <a:avLst/>
            </a:prstGeom>
          </p:spPr>
        </p:pic>
        <p:grpSp>
          <p:nvGrpSpPr>
            <p:cNvPr id="13" name="Group 12"/>
            <p:cNvGrpSpPr/>
            <p:nvPr userDrawn="1"/>
          </p:nvGrpSpPr>
          <p:grpSpPr>
            <a:xfrm>
              <a:off x="7627873" y="495117"/>
              <a:ext cx="993840" cy="357770"/>
              <a:chOff x="7627873" y="495117"/>
              <a:chExt cx="993840" cy="357770"/>
            </a:xfrm>
          </p:grpSpPr>
          <p:sp>
            <p:nvSpPr>
              <p:cNvPr id="14" name="Freeform 13"/>
              <p:cNvSpPr>
                <a:spLocks/>
              </p:cNvSpPr>
              <p:nvPr/>
            </p:nvSpPr>
            <p:spPr bwMode="auto">
              <a:xfrm>
                <a:off x="7632717" y="513843"/>
                <a:ext cx="170483" cy="140940"/>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5" name="Freeform 14"/>
              <p:cNvSpPr>
                <a:spLocks noEditPoints="1"/>
              </p:cNvSpPr>
              <p:nvPr/>
            </p:nvSpPr>
            <p:spPr bwMode="auto">
              <a:xfrm>
                <a:off x="7816761" y="551296"/>
                <a:ext cx="92022" cy="106444"/>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6" name="Freeform 15"/>
              <p:cNvSpPr>
                <a:spLocks/>
              </p:cNvSpPr>
              <p:nvPr/>
            </p:nvSpPr>
            <p:spPr bwMode="auto">
              <a:xfrm>
                <a:off x="7917501" y="551296"/>
                <a:ext cx="90085" cy="106444"/>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7" name="Freeform 16"/>
              <p:cNvSpPr>
                <a:spLocks noEditPoints="1"/>
              </p:cNvSpPr>
              <p:nvPr/>
            </p:nvSpPr>
            <p:spPr bwMode="auto">
              <a:xfrm>
                <a:off x="8005649" y="508915"/>
                <a:ext cx="144330" cy="145868"/>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8" name="Freeform 17"/>
              <p:cNvSpPr>
                <a:spLocks/>
              </p:cNvSpPr>
              <p:nvPr/>
            </p:nvSpPr>
            <p:spPr bwMode="auto">
              <a:xfrm>
                <a:off x="8159665" y="551296"/>
                <a:ext cx="73618" cy="103487"/>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19" name="Freeform 18"/>
              <p:cNvSpPr>
                <a:spLocks/>
              </p:cNvSpPr>
              <p:nvPr/>
            </p:nvSpPr>
            <p:spPr bwMode="auto">
              <a:xfrm>
                <a:off x="8240063" y="530598"/>
                <a:ext cx="60057" cy="127142"/>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0" name="Freeform 19"/>
              <p:cNvSpPr>
                <a:spLocks/>
              </p:cNvSpPr>
              <p:nvPr/>
            </p:nvSpPr>
            <p:spPr bwMode="auto">
              <a:xfrm>
                <a:off x="8306901" y="495117"/>
                <a:ext cx="117208" cy="159666"/>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1" name="Freeform 20"/>
              <p:cNvSpPr>
                <a:spLocks/>
              </p:cNvSpPr>
              <p:nvPr/>
            </p:nvSpPr>
            <p:spPr bwMode="auto">
              <a:xfrm>
                <a:off x="8421202" y="554252"/>
                <a:ext cx="117208" cy="103487"/>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2" name="Freeform 21"/>
              <p:cNvSpPr>
                <a:spLocks/>
              </p:cNvSpPr>
              <p:nvPr/>
            </p:nvSpPr>
            <p:spPr bwMode="auto">
              <a:xfrm>
                <a:off x="8548095" y="551296"/>
                <a:ext cx="73618" cy="103487"/>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3" name="Freeform 22"/>
              <p:cNvSpPr>
                <a:spLocks/>
              </p:cNvSpPr>
              <p:nvPr/>
            </p:nvSpPr>
            <p:spPr bwMode="auto">
              <a:xfrm>
                <a:off x="7627873" y="708991"/>
                <a:ext cx="101709" cy="140940"/>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4" name="Freeform 23"/>
              <p:cNvSpPr>
                <a:spLocks noEditPoints="1"/>
              </p:cNvSpPr>
              <p:nvPr/>
            </p:nvSpPr>
            <p:spPr bwMode="auto">
              <a:xfrm>
                <a:off x="7719895"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5" name="Freeform 24"/>
              <p:cNvSpPr>
                <a:spLocks/>
              </p:cNvSpPr>
              <p:nvPr/>
            </p:nvSpPr>
            <p:spPr bwMode="auto">
              <a:xfrm>
                <a:off x="7825478" y="749400"/>
                <a:ext cx="110427" cy="103487"/>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6" name="Freeform 25"/>
              <p:cNvSpPr>
                <a:spLocks/>
              </p:cNvSpPr>
              <p:nvPr/>
            </p:nvSpPr>
            <p:spPr bwMode="auto">
              <a:xfrm>
                <a:off x="7945592" y="746443"/>
                <a:ext cx="112364" cy="103487"/>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7" name="Freeform 26"/>
              <p:cNvSpPr>
                <a:spLocks noEditPoints="1"/>
              </p:cNvSpPr>
              <p:nvPr/>
            </p:nvSpPr>
            <p:spPr bwMode="auto">
              <a:xfrm>
                <a:off x="8064737" y="690264"/>
                <a:ext cx="108490" cy="162623"/>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8" name="Freeform 27"/>
              <p:cNvSpPr>
                <a:spLocks noEditPoints="1"/>
              </p:cNvSpPr>
              <p:nvPr/>
            </p:nvSpPr>
            <p:spPr bwMode="auto">
              <a:xfrm>
                <a:off x="8184850" y="746443"/>
                <a:ext cx="89116" cy="106444"/>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29" name="Freeform 28"/>
              <p:cNvSpPr>
                <a:spLocks/>
              </p:cNvSpPr>
              <p:nvPr/>
            </p:nvSpPr>
            <p:spPr bwMode="auto">
              <a:xfrm>
                <a:off x="8278809" y="723774"/>
                <a:ext cx="58119" cy="12911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0" name="Oval 29"/>
              <p:cNvSpPr>
                <a:spLocks noChangeArrowheads="1"/>
              </p:cNvSpPr>
              <p:nvPr/>
            </p:nvSpPr>
            <p:spPr bwMode="auto">
              <a:xfrm>
                <a:off x="8357270" y="704063"/>
                <a:ext cx="20342" cy="23654"/>
              </a:xfrm>
              <a:prstGeom prst="ellipse">
                <a:avLst/>
              </a:pr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1" name="Freeform 30"/>
              <p:cNvSpPr>
                <a:spLocks/>
              </p:cNvSpPr>
              <p:nvPr/>
            </p:nvSpPr>
            <p:spPr bwMode="auto">
              <a:xfrm>
                <a:off x="8343709" y="746443"/>
                <a:ext cx="48433" cy="103487"/>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2" name="Freeform 31"/>
              <p:cNvSpPr>
                <a:spLocks noEditPoints="1"/>
              </p:cNvSpPr>
              <p:nvPr/>
            </p:nvSpPr>
            <p:spPr bwMode="auto">
              <a:xfrm>
                <a:off x="8396017"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sp>
            <p:nvSpPr>
              <p:cNvPr id="33" name="Freeform 32"/>
              <p:cNvSpPr>
                <a:spLocks/>
              </p:cNvSpPr>
              <p:nvPr/>
            </p:nvSpPr>
            <p:spPr bwMode="auto">
              <a:xfrm>
                <a:off x="8504506" y="746443"/>
                <a:ext cx="112364" cy="103487"/>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latin typeface="Arial" pitchFamily="34" charset="0"/>
                  <a:cs typeface="Arial" pitchFamily="34" charset="0"/>
                </a:endParaRPr>
              </a:p>
            </p:txBody>
          </p:sp>
        </p:grpSp>
      </p:grpSp>
    </p:spTree>
    <p:extLst>
      <p:ext uri="{BB962C8B-B14F-4D97-AF65-F5344CB8AC3E}">
        <p14:creationId xmlns:p14="http://schemas.microsoft.com/office/powerpoint/2010/main" val="2638411943"/>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0" dirty="0" smtClean="0">
                <a:effectLst/>
                <a:latin typeface="Calibri Light" panose="020F0302020204030204" pitchFamily="34" charset="0"/>
              </a:rPr>
              <a:t>Substance Use Disorders and the Role of the States</a:t>
            </a:r>
            <a:endParaRPr lang="en-US" sz="4400" b="0" dirty="0">
              <a:effectLst/>
              <a:latin typeface="Calibri Light" panose="020F0302020204030204" pitchFamily="34" charset="0"/>
            </a:endParaRPr>
          </a:p>
        </p:txBody>
      </p:sp>
      <p:sp>
        <p:nvSpPr>
          <p:cNvPr id="3" name="Subtitle 2"/>
          <p:cNvSpPr>
            <a:spLocks noGrp="1"/>
          </p:cNvSpPr>
          <p:nvPr>
            <p:ph type="subTitle" idx="1"/>
          </p:nvPr>
        </p:nvSpPr>
        <p:spPr>
          <a:xfrm>
            <a:off x="515937" y="4800600"/>
            <a:ext cx="8118476" cy="1603375"/>
          </a:xfrm>
        </p:spPr>
        <p:txBody>
          <a:bodyPr/>
          <a:lstStyle/>
          <a:p>
            <a:pPr>
              <a:lnSpc>
                <a:spcPct val="100000"/>
              </a:lnSpc>
              <a:spcAft>
                <a:spcPts val="600"/>
              </a:spcAft>
            </a:pPr>
            <a:r>
              <a:rPr lang="en-US" dirty="0" smtClean="0">
                <a:effectLst/>
                <a:latin typeface="Calibri" panose="020F0502020204030204" pitchFamily="34" charset="0"/>
              </a:rPr>
              <a:t>May 20, 2015</a:t>
            </a:r>
          </a:p>
          <a:p>
            <a:pPr>
              <a:lnSpc>
                <a:spcPct val="100000"/>
              </a:lnSpc>
              <a:spcAft>
                <a:spcPts val="600"/>
              </a:spcAft>
            </a:pPr>
            <a:r>
              <a:rPr lang="en-US" dirty="0" smtClean="0">
                <a:effectLst/>
                <a:latin typeface="Calibri" panose="020F0502020204030204" pitchFamily="34" charset="0"/>
              </a:rPr>
              <a:t>Maria Schiff</a:t>
            </a:r>
            <a:endParaRPr lang="en-US" dirty="0">
              <a:effectLst/>
              <a:latin typeface="Calibri" panose="020F0502020204030204" pitchFamily="34" charset="0"/>
            </a:endParaRPr>
          </a:p>
          <a:p>
            <a:pPr>
              <a:lnSpc>
                <a:spcPct val="100000"/>
              </a:lnSpc>
              <a:spcAft>
                <a:spcPts val="600"/>
              </a:spcAft>
            </a:pPr>
            <a:r>
              <a:rPr lang="en-US" dirty="0" smtClean="0">
                <a:effectLst/>
                <a:latin typeface="Calibri" panose="020F0502020204030204" pitchFamily="34" charset="0"/>
              </a:rPr>
              <a:t>mschiff@pewtrusts.org</a:t>
            </a:r>
          </a:p>
        </p:txBody>
      </p:sp>
    </p:spTree>
    <p:extLst>
      <p:ext uri="{BB962C8B-B14F-4D97-AF65-F5344CB8AC3E}">
        <p14:creationId xmlns:p14="http://schemas.microsoft.com/office/powerpoint/2010/main" val="3899778404"/>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mj-lt"/>
              </a:rPr>
              <a:t>Insurance expansion under Medicaid in 29 states and DC that chose to expand eligibility</a:t>
            </a:r>
          </a:p>
          <a:p>
            <a:r>
              <a:rPr lang="en-US" sz="2400" dirty="0" smtClean="0">
                <a:latin typeface="+mj-lt"/>
              </a:rPr>
              <a:t>Insurance  expansion with federal tax credits through health exchanges for those not eligible for Medicaid</a:t>
            </a:r>
          </a:p>
          <a:p>
            <a:r>
              <a:rPr lang="en-US" sz="2400" dirty="0" smtClean="0">
                <a:latin typeface="+mj-lt"/>
              </a:rPr>
              <a:t>Young adults allowed to stay on parents’ health plan until 26</a:t>
            </a:r>
          </a:p>
          <a:p>
            <a:r>
              <a:rPr lang="en-US" sz="2400" dirty="0" smtClean="0">
                <a:latin typeface="+mj-lt"/>
              </a:rPr>
              <a:t>Both expansions will greatly increase the number of insured individuals with insurance coverage for SUD because such coverage is an Essential Benefit</a:t>
            </a:r>
          </a:p>
          <a:p>
            <a:r>
              <a:rPr lang="en-US" sz="2400" dirty="0" smtClean="0">
                <a:latin typeface="+mj-lt"/>
              </a:rPr>
              <a:t>Parity Act requires that health insurance plans that cover MH and SUD must offer equal coverage to physical health benefits</a:t>
            </a:r>
            <a:endParaRPr lang="en-US" sz="2400" dirty="0">
              <a:latin typeface="+mj-lt"/>
            </a:endParaRPr>
          </a:p>
        </p:txBody>
      </p:sp>
      <p:sp>
        <p:nvSpPr>
          <p:cNvPr id="3" name="Title 2"/>
          <p:cNvSpPr>
            <a:spLocks noGrp="1"/>
          </p:cNvSpPr>
          <p:nvPr>
            <p:ph type="title"/>
          </p:nvPr>
        </p:nvSpPr>
        <p:spPr/>
        <p:txBody>
          <a:bodyPr/>
          <a:lstStyle/>
          <a:p>
            <a:r>
              <a:rPr lang="en-US" sz="3200" dirty="0">
                <a:latin typeface="Calibri Light" panose="020F0302020204030204" pitchFamily="34" charset="0"/>
              </a:rPr>
              <a:t>Looking Forward: ACA &amp; Parity</a:t>
            </a:r>
          </a:p>
        </p:txBody>
      </p:sp>
    </p:spTree>
    <p:extLst>
      <p:ext uri="{BB962C8B-B14F-4D97-AF65-F5344CB8AC3E}">
        <p14:creationId xmlns:p14="http://schemas.microsoft.com/office/powerpoint/2010/main" val="944324475"/>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Calibri Light" panose="020F0302020204030204" pitchFamily="34" charset="0"/>
              </a:rPr>
              <a:t>Distribution of Spending on SA Treatment by </a:t>
            </a:r>
            <a:r>
              <a:rPr lang="en-US" sz="3200" dirty="0" err="1">
                <a:latin typeface="Calibri Light" panose="020F0302020204030204" pitchFamily="34" charset="0"/>
              </a:rPr>
              <a:t>Payor</a:t>
            </a:r>
            <a:r>
              <a:rPr lang="en-US" sz="3200" dirty="0">
                <a:latin typeface="Calibri Light" panose="020F0302020204030204" pitchFamily="34" charset="0"/>
              </a:rPr>
              <a:t>, 2009</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10" t="35142" r="56507" b="18402"/>
          <a:stretch/>
        </p:blipFill>
        <p:spPr bwMode="auto">
          <a:xfrm>
            <a:off x="1905000" y="1524001"/>
            <a:ext cx="533400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4435" y="5460061"/>
            <a:ext cx="8382000" cy="584775"/>
          </a:xfrm>
          <a:prstGeom prst="rect">
            <a:avLst/>
          </a:prstGeom>
          <a:noFill/>
        </p:spPr>
        <p:txBody>
          <a:bodyPr wrap="square" lIns="0" rIns="0" rtlCol="0">
            <a:spAutoFit/>
          </a:bodyPr>
          <a:lstStyle/>
          <a:p>
            <a:r>
              <a:rPr lang="en-US" sz="1600" dirty="0" smtClean="0">
                <a:solidFill>
                  <a:schemeClr val="bg1"/>
                </a:solidFill>
                <a:latin typeface="+mj-lt"/>
              </a:rPr>
              <a:t>Source: Substance Abuse and Mental Health </a:t>
            </a:r>
            <a:r>
              <a:rPr lang="en-US" sz="1600" dirty="0">
                <a:solidFill>
                  <a:schemeClr val="bg1"/>
                </a:solidFill>
                <a:latin typeface="+mj-lt"/>
              </a:rPr>
              <a:t>Services Administration, </a:t>
            </a:r>
            <a:r>
              <a:rPr lang="en-US" sz="1600" dirty="0" smtClean="0">
                <a:solidFill>
                  <a:schemeClr val="bg1"/>
                </a:solidFill>
                <a:latin typeface="+mj-lt"/>
              </a:rPr>
              <a:t>National Expenditures for Mental </a:t>
            </a:r>
            <a:r>
              <a:rPr lang="en-US" sz="1600" dirty="0">
                <a:solidFill>
                  <a:schemeClr val="bg1"/>
                </a:solidFill>
                <a:latin typeface="+mj-lt"/>
              </a:rPr>
              <a:t>Health Services </a:t>
            </a:r>
            <a:r>
              <a:rPr lang="en-US" sz="1600" dirty="0" smtClean="0">
                <a:solidFill>
                  <a:schemeClr val="bg1"/>
                </a:solidFill>
                <a:latin typeface="+mj-lt"/>
              </a:rPr>
              <a:t>&amp; Substance </a:t>
            </a:r>
            <a:r>
              <a:rPr lang="en-US" sz="1600" dirty="0">
                <a:solidFill>
                  <a:schemeClr val="bg1"/>
                </a:solidFill>
                <a:latin typeface="+mj-lt"/>
              </a:rPr>
              <a:t>Abuse </a:t>
            </a:r>
            <a:r>
              <a:rPr lang="en-US" sz="1600" dirty="0" smtClean="0">
                <a:solidFill>
                  <a:schemeClr val="bg1"/>
                </a:solidFill>
                <a:latin typeface="+mj-lt"/>
              </a:rPr>
              <a:t>Treatment, 1986-2009</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10" t="86727" r="56507" b="8324"/>
          <a:stretch/>
        </p:blipFill>
        <p:spPr bwMode="auto">
          <a:xfrm>
            <a:off x="1905000" y="4965591"/>
            <a:ext cx="5334000" cy="37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72004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Calibri Light" panose="020F0302020204030204" pitchFamily="34" charset="0"/>
              </a:rPr>
              <a:t>Public Spending </a:t>
            </a:r>
            <a:r>
              <a:rPr lang="en-US" sz="3200" dirty="0" smtClean="0">
                <a:latin typeface="Calibri Light" panose="020F0302020204030204" pitchFamily="34" charset="0"/>
              </a:rPr>
              <a:t>vs. </a:t>
            </a:r>
            <a:r>
              <a:rPr lang="en-US" sz="3200" dirty="0">
                <a:latin typeface="Calibri Light" panose="020F0302020204030204" pitchFamily="34" charset="0"/>
              </a:rPr>
              <a:t>Private Spending</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21" t="25543" r="66959" b="19476"/>
          <a:stretch/>
        </p:blipFill>
        <p:spPr bwMode="auto">
          <a:xfrm>
            <a:off x="516890" y="1635760"/>
            <a:ext cx="6352540" cy="439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50" t="26076" r="57925" b="48552"/>
          <a:stretch/>
        </p:blipFill>
        <p:spPr bwMode="auto">
          <a:xfrm>
            <a:off x="7086600" y="2743200"/>
            <a:ext cx="1706880" cy="169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20" t="18534" r="56192" b="76056"/>
          <a:stretch/>
        </p:blipFill>
        <p:spPr bwMode="auto">
          <a:xfrm>
            <a:off x="0" y="1275080"/>
            <a:ext cx="7386320" cy="36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0097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9144000" cy="6858000"/>
          </a:xfrm>
        </p:grpSpPr>
        <p:sp>
          <p:nvSpPr>
            <p:cNvPr id="12" name="Rectangle 11"/>
            <p:cNvSpPr/>
            <p:nvPr/>
          </p:nvSpPr>
          <p:spPr>
            <a:xfrm>
              <a:off x="0" y="0"/>
              <a:ext cx="9144000" cy="6858000"/>
            </a:xfrm>
            <a:prstGeom prst="rect">
              <a:avLst/>
            </a:prstGeom>
            <a:solidFill>
              <a:srgbClr val="003F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008299" y="2985296"/>
              <a:ext cx="4724400" cy="1292662"/>
            </a:xfrm>
            <a:prstGeom prst="rect">
              <a:avLst/>
            </a:prstGeom>
            <a:noFill/>
          </p:spPr>
          <p:txBody>
            <a:bodyPr wrap="square" rtlCol="0">
              <a:spAutoFit/>
            </a:bodyPr>
            <a:lstStyle/>
            <a:p>
              <a:r>
                <a:rPr lang="en-US" sz="1400" dirty="0">
                  <a:solidFill>
                    <a:prstClr val="white"/>
                  </a:solidFill>
                  <a:latin typeface="Arial" pitchFamily="34" charset="0"/>
                  <a:cs typeface="Arial" pitchFamily="34" charset="0"/>
                </a:rPr>
                <a:t>For additional questions or information, please contact:</a:t>
              </a:r>
            </a:p>
            <a:p>
              <a:r>
                <a:rPr lang="en-US" sz="1600" dirty="0">
                  <a:solidFill>
                    <a:prstClr val="white"/>
                  </a:solidFill>
                  <a:latin typeface="Arial" pitchFamily="34" charset="0"/>
                  <a:cs typeface="Arial" pitchFamily="34" charset="0"/>
                </a:rPr>
                <a:t>Maria Schiff</a:t>
              </a:r>
            </a:p>
            <a:p>
              <a:r>
                <a:rPr lang="en-US" sz="1600" dirty="0">
                  <a:solidFill>
                    <a:prstClr val="white"/>
                  </a:solidFill>
                  <a:latin typeface="Arial" pitchFamily="34" charset="0"/>
                  <a:cs typeface="Arial" pitchFamily="34" charset="0"/>
                </a:rPr>
                <a:t>mschiff@pewtrusts.org</a:t>
              </a:r>
            </a:p>
            <a:p>
              <a:r>
                <a:rPr lang="en-US" sz="1600" dirty="0">
                  <a:solidFill>
                    <a:prstClr val="white"/>
                  </a:solidFill>
                  <a:latin typeface="Arial" pitchFamily="34" charset="0"/>
                  <a:cs typeface="Arial" pitchFamily="34" charset="0"/>
                </a:rPr>
                <a:t>202-540-6822</a:t>
              </a:r>
            </a:p>
            <a:p>
              <a:r>
                <a:rPr lang="en-US" sz="1600" dirty="0">
                  <a:solidFill>
                    <a:prstClr val="white"/>
                  </a:solidFill>
                  <a:latin typeface="Arial" pitchFamily="34" charset="0"/>
                  <a:cs typeface="Arial" pitchFamily="34" charset="0"/>
                </a:rPr>
                <a:t>pewtrusts.org/</a:t>
              </a:r>
              <a:r>
                <a:rPr lang="en-US" sz="1600" dirty="0" err="1">
                  <a:solidFill>
                    <a:prstClr val="white"/>
                  </a:solidFill>
                  <a:latin typeface="Arial" pitchFamily="34" charset="0"/>
                  <a:cs typeface="Arial" pitchFamily="34" charset="0"/>
                </a:rPr>
                <a:t>healthcarespending</a:t>
              </a:r>
              <a:endParaRPr lang="en-US" sz="1600" dirty="0">
                <a:solidFill>
                  <a:prstClr val="white"/>
                </a:solidFill>
                <a:latin typeface="Arial" pitchFamily="34" charset="0"/>
                <a:cs typeface="Arial" pitchFamily="34" charset="0"/>
              </a:endParaRPr>
            </a:p>
          </p:txBody>
        </p:sp>
        <p:sp>
          <p:nvSpPr>
            <p:cNvPr id="10" name="Rectangle 9"/>
            <p:cNvSpPr/>
            <p:nvPr/>
          </p:nvSpPr>
          <p:spPr>
            <a:xfrm>
              <a:off x="3796758" y="2985296"/>
              <a:ext cx="45719" cy="1292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35" descr="PEW_smallFINAL"/>
            <p:cNvPicPr>
              <a:picLocks noChangeAspect="1" noChangeArrowheads="1"/>
            </p:cNvPicPr>
            <p:nvPr/>
          </p:nvPicPr>
          <p:blipFill>
            <a:blip r:embed="rId3" cstate="print"/>
            <a:srcRect t="22197" r="1429" b="35587"/>
            <a:stretch>
              <a:fillRect/>
            </a:stretch>
          </p:blipFill>
          <p:spPr bwMode="auto">
            <a:xfrm>
              <a:off x="411301" y="3051316"/>
              <a:ext cx="3385458" cy="1128486"/>
            </a:xfrm>
            <a:prstGeom prst="rect">
              <a:avLst/>
            </a:prstGeom>
            <a:solidFill>
              <a:schemeClr val="accent1">
                <a:alpha val="0"/>
              </a:schemeClr>
            </a:solidFill>
          </p:spPr>
        </p:pic>
      </p:grpSp>
    </p:spTree>
    <p:extLst>
      <p:ext uri="{BB962C8B-B14F-4D97-AF65-F5344CB8AC3E}">
        <p14:creationId xmlns:p14="http://schemas.microsoft.com/office/powerpoint/2010/main" val="292982561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9" y="352425"/>
            <a:ext cx="5359118" cy="628721"/>
          </a:xfrm>
        </p:spPr>
        <p:txBody>
          <a:bodyPr/>
          <a:lstStyle/>
          <a:p>
            <a:r>
              <a:rPr lang="en-US" sz="3200" dirty="0" smtClean="0">
                <a:latin typeface="Calibri Light" panose="020F0302020204030204" pitchFamily="34" charset="0"/>
              </a:rPr>
              <a:t>State Health Care Spending Project</a:t>
            </a:r>
            <a:endParaRPr lang="en-US" sz="3200" dirty="0">
              <a:latin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sz="2400" dirty="0">
                <a:latin typeface="Calibri" panose="020F0502020204030204" pitchFamily="34" charset="0"/>
              </a:rPr>
              <a:t>Objectives: </a:t>
            </a:r>
          </a:p>
          <a:p>
            <a:pPr lvl="0"/>
            <a:r>
              <a:rPr lang="en-US" dirty="0" smtClean="0">
                <a:latin typeface="+mj-lt"/>
              </a:rPr>
              <a:t>Provide </a:t>
            </a:r>
            <a:r>
              <a:rPr lang="en-US" dirty="0">
                <a:latin typeface="+mj-lt"/>
              </a:rPr>
              <a:t>a </a:t>
            </a:r>
            <a:r>
              <a:rPr lang="en-US" dirty="0" smtClean="0">
                <a:latin typeface="+mj-lt"/>
              </a:rPr>
              <a:t>comprehensive picture of state health care spending across programs</a:t>
            </a:r>
          </a:p>
          <a:p>
            <a:pPr lvl="0"/>
            <a:r>
              <a:rPr lang="en-US" dirty="0" smtClean="0">
                <a:latin typeface="+mj-lt"/>
              </a:rPr>
              <a:t>Help policymakers gain </a:t>
            </a:r>
            <a:r>
              <a:rPr lang="en-US" dirty="0">
                <a:latin typeface="+mj-lt"/>
              </a:rPr>
              <a:t>a better understanding of what’s driving costs in specific health care </a:t>
            </a:r>
            <a:r>
              <a:rPr lang="en-US" dirty="0" smtClean="0">
                <a:latin typeface="+mj-lt"/>
              </a:rPr>
              <a:t>areas</a:t>
            </a:r>
          </a:p>
          <a:p>
            <a:pPr lvl="0"/>
            <a:r>
              <a:rPr lang="en-US" dirty="0" smtClean="0">
                <a:latin typeface="+mj-lt"/>
              </a:rPr>
              <a:t>Highlight policies </a:t>
            </a:r>
            <a:r>
              <a:rPr lang="en-US" dirty="0">
                <a:latin typeface="+mj-lt"/>
              </a:rPr>
              <a:t>and practices </a:t>
            </a:r>
            <a:r>
              <a:rPr lang="en-US" dirty="0" smtClean="0">
                <a:latin typeface="+mj-lt"/>
              </a:rPr>
              <a:t>that may contain costs </a:t>
            </a:r>
            <a:r>
              <a:rPr lang="en-US" dirty="0">
                <a:latin typeface="+mj-lt"/>
              </a:rPr>
              <a:t>while maintaining or improving health </a:t>
            </a:r>
            <a:r>
              <a:rPr lang="en-US" dirty="0" smtClean="0">
                <a:latin typeface="+mj-lt"/>
              </a:rPr>
              <a:t>outcomes</a:t>
            </a:r>
          </a:p>
          <a:p>
            <a:endParaRPr lang="en-US" dirty="0"/>
          </a:p>
        </p:txBody>
      </p:sp>
    </p:spTree>
    <p:extLst>
      <p:ext uri="{BB962C8B-B14F-4D97-AF65-F5344CB8AC3E}">
        <p14:creationId xmlns:p14="http://schemas.microsoft.com/office/powerpoint/2010/main" val="364792028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3366009" y="2283452"/>
            <a:ext cx="738677" cy="636468"/>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aphicFrame>
        <p:nvGraphicFramePr>
          <p:cNvPr id="4" name="Content Placeholder 3"/>
          <p:cNvGraphicFramePr>
            <a:graphicFrameLocks noGrp="1"/>
          </p:cNvGraphicFramePr>
          <p:nvPr>
            <p:ph idx="1"/>
            <p:extLst>
              <p:ext uri="{D42A27DB-BD31-4B8C-83A1-F6EECF244321}">
                <p14:modId xmlns:p14="http://schemas.microsoft.com/office/powerpoint/2010/main" val="2827553238"/>
              </p:ext>
            </p:extLst>
          </p:nvPr>
        </p:nvGraphicFramePr>
        <p:xfrm>
          <a:off x="266748" y="1468437"/>
          <a:ext cx="8656535" cy="477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09869" y="352425"/>
            <a:ext cx="5359118" cy="628721"/>
          </a:xfrm>
        </p:spPr>
        <p:txBody>
          <a:bodyPr/>
          <a:lstStyle/>
          <a:p>
            <a:r>
              <a:rPr lang="en-US" sz="3200" dirty="0" smtClean="0">
                <a:latin typeface="Calibri Light" panose="020F0302020204030204" pitchFamily="34" charset="0"/>
              </a:rPr>
              <a:t>State Health Care Spending Project</a:t>
            </a:r>
            <a:endParaRPr lang="en-US" sz="3200" dirty="0">
              <a:latin typeface="Calibri Light" panose="020F0302020204030204" pitchFamily="34" charset="0"/>
            </a:endParaRPr>
          </a:p>
        </p:txBody>
      </p:sp>
    </p:spTree>
    <p:extLst>
      <p:ext uri="{BB962C8B-B14F-4D97-AF65-F5344CB8AC3E}">
        <p14:creationId xmlns:p14="http://schemas.microsoft.com/office/powerpoint/2010/main" val="71845314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j-lt"/>
              </a:rPr>
              <a:t>In 2013, approximately 21.6 million Americans–8.2% of individuals 12 or older</a:t>
            </a:r>
            <a:r>
              <a:rPr lang="en-US" dirty="0" smtClean="0">
                <a:solidFill>
                  <a:prstClr val="black"/>
                </a:solidFill>
                <a:latin typeface="Calibri Light"/>
              </a:rPr>
              <a:t>–</a:t>
            </a:r>
            <a:r>
              <a:rPr lang="en-US" dirty="0" smtClean="0">
                <a:latin typeface="+mj-lt"/>
              </a:rPr>
              <a:t>were classified as having an SUD</a:t>
            </a:r>
          </a:p>
          <a:p>
            <a:r>
              <a:rPr lang="en-US" dirty="0" smtClean="0">
                <a:latin typeface="+mj-lt"/>
              </a:rPr>
              <a:t>In 2013, 4.1 </a:t>
            </a:r>
            <a:r>
              <a:rPr lang="en-US" dirty="0">
                <a:latin typeface="+mj-lt"/>
              </a:rPr>
              <a:t>million people 12 or older received treatment related to use of alcohol or illicit </a:t>
            </a:r>
            <a:r>
              <a:rPr lang="en-US" dirty="0" smtClean="0">
                <a:latin typeface="+mj-lt"/>
              </a:rPr>
              <a:t>drugs</a:t>
            </a:r>
            <a:r>
              <a:rPr lang="en-US" dirty="0">
                <a:solidFill>
                  <a:prstClr val="black"/>
                </a:solidFill>
                <a:latin typeface="Calibri Light"/>
              </a:rPr>
              <a:t>–</a:t>
            </a:r>
            <a:r>
              <a:rPr lang="en-US" dirty="0" smtClean="0">
                <a:latin typeface="+mj-lt"/>
              </a:rPr>
              <a:t>only </a:t>
            </a:r>
            <a:r>
              <a:rPr lang="en-US" dirty="0">
                <a:latin typeface="+mj-lt"/>
              </a:rPr>
              <a:t>18% of those who needed </a:t>
            </a:r>
            <a:r>
              <a:rPr lang="en-US" dirty="0" smtClean="0">
                <a:latin typeface="+mj-lt"/>
              </a:rPr>
              <a:t>it</a:t>
            </a:r>
          </a:p>
          <a:p>
            <a:r>
              <a:rPr lang="en-US" dirty="0" smtClean="0">
                <a:latin typeface="+mj-lt"/>
              </a:rPr>
              <a:t>In 2009, the US spent $24 billion on substance use disorder treatment, 2/3 from public sources </a:t>
            </a:r>
            <a:endParaRPr lang="en-US" dirty="0">
              <a:latin typeface="+mj-lt"/>
            </a:endParaRPr>
          </a:p>
          <a:p>
            <a:r>
              <a:rPr lang="en-US" dirty="0" smtClean="0">
                <a:latin typeface="+mj-lt"/>
              </a:rPr>
              <a:t>Rates of SUD vary by state</a:t>
            </a:r>
          </a:p>
        </p:txBody>
      </p:sp>
      <p:sp>
        <p:nvSpPr>
          <p:cNvPr id="3" name="Title 2"/>
          <p:cNvSpPr>
            <a:spLocks noGrp="1"/>
          </p:cNvSpPr>
          <p:nvPr>
            <p:ph type="title"/>
          </p:nvPr>
        </p:nvSpPr>
        <p:spPr/>
        <p:txBody>
          <a:bodyPr/>
          <a:lstStyle/>
          <a:p>
            <a:r>
              <a:rPr lang="en-US" sz="3200" dirty="0">
                <a:latin typeface="Calibri Light" panose="020F0302020204030204" pitchFamily="34" charset="0"/>
              </a:rPr>
              <a:t>Quick Statistics</a:t>
            </a:r>
          </a:p>
        </p:txBody>
      </p:sp>
    </p:spTree>
    <p:extLst>
      <p:ext uri="{BB962C8B-B14F-4D97-AF65-F5344CB8AC3E}">
        <p14:creationId xmlns:p14="http://schemas.microsoft.com/office/powerpoint/2010/main" val="194312718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1695" r="71635" b="15943"/>
          <a:stretch/>
        </p:blipFill>
        <p:spPr bwMode="auto">
          <a:xfrm>
            <a:off x="1104000" y="1579879"/>
            <a:ext cx="6936000" cy="461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3200" dirty="0">
                <a:latin typeface="Calibri Light" panose="020F0302020204030204" pitchFamily="34" charset="0"/>
              </a:rPr>
              <a:t>Rates of SUD by </a:t>
            </a:r>
            <a:r>
              <a:rPr lang="en-US" sz="3200" dirty="0" smtClean="0">
                <a:latin typeface="Calibri Light" panose="020F0302020204030204" pitchFamily="34" charset="0"/>
              </a:rPr>
              <a:t>State 2012-13</a:t>
            </a:r>
            <a:endParaRPr lang="en-US" sz="3200" dirty="0">
              <a:latin typeface="Calibri Light" panose="020F0302020204030204"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81" t="41543" r="51359" b="40476"/>
          <a:stretch/>
        </p:blipFill>
        <p:spPr bwMode="auto">
          <a:xfrm>
            <a:off x="5638800" y="5334000"/>
            <a:ext cx="3505200" cy="106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15" t="32400" r="53959" b="58914"/>
          <a:stretch/>
        </p:blipFill>
        <p:spPr bwMode="auto">
          <a:xfrm>
            <a:off x="35560" y="1000760"/>
            <a:ext cx="7838440" cy="5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59751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228600"/>
            <a:ext cx="5791199" cy="1066800"/>
          </a:xfrm>
        </p:spPr>
        <p:txBody>
          <a:bodyPr/>
          <a:lstStyle/>
          <a:p>
            <a:r>
              <a:rPr lang="en-US" sz="3200" dirty="0">
                <a:latin typeface="Calibri Light" panose="020F0302020204030204" pitchFamily="34" charset="0"/>
              </a:rPr>
              <a:t>Distribution of SUD </a:t>
            </a:r>
            <a:r>
              <a:rPr lang="en-US" sz="3200" dirty="0" smtClean="0">
                <a:latin typeface="Calibri Light" panose="020F0302020204030204" pitchFamily="34" charset="0"/>
              </a:rPr>
              <a:t>Spending </a:t>
            </a:r>
            <a:r>
              <a:rPr lang="en-US" sz="3200" dirty="0">
                <a:latin typeface="Calibri Light" panose="020F0302020204030204" pitchFamily="34" charset="0"/>
              </a:rPr>
              <a:t>by </a:t>
            </a:r>
            <a:r>
              <a:rPr lang="en-US" sz="3200" dirty="0" err="1" smtClean="0">
                <a:latin typeface="Calibri Light" panose="020F0302020204030204" pitchFamily="34" charset="0"/>
              </a:rPr>
              <a:t>Payor</a:t>
            </a:r>
            <a:r>
              <a:rPr lang="en-US" sz="3200" dirty="0" smtClean="0">
                <a:latin typeface="Calibri Light" panose="020F0302020204030204" pitchFamily="34" charset="0"/>
              </a:rPr>
              <a:t> vs. All Health Spending</a:t>
            </a:r>
            <a:endParaRPr lang="en-US" sz="3200" dirty="0">
              <a:latin typeface="Calibri Light" panose="020F03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522935975"/>
              </p:ext>
            </p:extLst>
          </p:nvPr>
        </p:nvGraphicFramePr>
        <p:xfrm>
          <a:off x="-381000" y="1524000"/>
          <a:ext cx="4724400" cy="4561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338250487"/>
              </p:ext>
            </p:extLst>
          </p:nvPr>
        </p:nvGraphicFramePr>
        <p:xfrm>
          <a:off x="4724400" y="1524000"/>
          <a:ext cx="48006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398680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6248399" cy="1066800"/>
          </a:xfrm>
        </p:spPr>
        <p:txBody>
          <a:bodyPr/>
          <a:lstStyle/>
          <a:p>
            <a:r>
              <a:rPr lang="en-US" sz="3200" dirty="0">
                <a:latin typeface="Calibri Light" panose="020F0302020204030204" pitchFamily="34" charset="0"/>
              </a:rPr>
              <a:t>Growth in SA Treatment Spending Lagged Behind All-Health Spending</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78" t="27219" r="52725" b="15791"/>
          <a:stretch/>
        </p:blipFill>
        <p:spPr bwMode="auto">
          <a:xfrm>
            <a:off x="1361440" y="1676400"/>
            <a:ext cx="6421120" cy="379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5562600"/>
            <a:ext cx="8382000" cy="584775"/>
          </a:xfrm>
          <a:prstGeom prst="rect">
            <a:avLst/>
          </a:prstGeom>
          <a:noFill/>
        </p:spPr>
        <p:txBody>
          <a:bodyPr wrap="square" lIns="0" rIns="0" rtlCol="0">
            <a:spAutoFit/>
          </a:bodyPr>
          <a:lstStyle/>
          <a:p>
            <a:r>
              <a:rPr lang="en-US" sz="1600" dirty="0" smtClean="0">
                <a:solidFill>
                  <a:schemeClr val="bg1"/>
                </a:solidFill>
                <a:latin typeface="+mj-lt"/>
              </a:rPr>
              <a:t>Source: Substance Abuse and Mental Health </a:t>
            </a:r>
            <a:r>
              <a:rPr lang="en-US" sz="1600" dirty="0">
                <a:solidFill>
                  <a:schemeClr val="bg1"/>
                </a:solidFill>
                <a:latin typeface="+mj-lt"/>
              </a:rPr>
              <a:t>Services Administration, </a:t>
            </a:r>
            <a:r>
              <a:rPr lang="en-US" sz="1600" dirty="0" smtClean="0">
                <a:solidFill>
                  <a:schemeClr val="bg1"/>
                </a:solidFill>
                <a:latin typeface="+mj-lt"/>
              </a:rPr>
              <a:t>National Expenditures for Mental </a:t>
            </a:r>
            <a:r>
              <a:rPr lang="en-US" sz="1600" dirty="0">
                <a:solidFill>
                  <a:schemeClr val="bg1"/>
                </a:solidFill>
                <a:latin typeface="+mj-lt"/>
              </a:rPr>
              <a:t>Health Services </a:t>
            </a:r>
            <a:r>
              <a:rPr lang="en-US" sz="1600" dirty="0" smtClean="0">
                <a:solidFill>
                  <a:schemeClr val="bg1"/>
                </a:solidFill>
                <a:latin typeface="+mj-lt"/>
              </a:rPr>
              <a:t>&amp; Substance </a:t>
            </a:r>
            <a:r>
              <a:rPr lang="en-US" sz="1600" dirty="0">
                <a:solidFill>
                  <a:schemeClr val="bg1"/>
                </a:solidFill>
                <a:latin typeface="+mj-lt"/>
              </a:rPr>
              <a:t>Abuse </a:t>
            </a:r>
            <a:r>
              <a:rPr lang="en-US" sz="1600" dirty="0" smtClean="0">
                <a:solidFill>
                  <a:schemeClr val="bg1"/>
                </a:solidFill>
                <a:latin typeface="+mj-lt"/>
              </a:rPr>
              <a:t>Treatment, 1986-2009</a:t>
            </a:r>
          </a:p>
        </p:txBody>
      </p:sp>
    </p:spTree>
    <p:extLst>
      <p:ext uri="{BB962C8B-B14F-4D97-AF65-F5344CB8AC3E}">
        <p14:creationId xmlns:p14="http://schemas.microsoft.com/office/powerpoint/2010/main" val="2252004787"/>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mj-lt"/>
              </a:rPr>
              <a:t>Child protective services</a:t>
            </a:r>
          </a:p>
          <a:p>
            <a:r>
              <a:rPr lang="en-US" sz="2800" dirty="0" smtClean="0">
                <a:latin typeface="+mj-lt"/>
              </a:rPr>
              <a:t>Correctional system</a:t>
            </a:r>
          </a:p>
          <a:p>
            <a:r>
              <a:rPr lang="en-US" sz="2800" dirty="0" smtClean="0">
                <a:latin typeface="+mj-lt"/>
              </a:rPr>
              <a:t>Drug courts</a:t>
            </a:r>
          </a:p>
          <a:p>
            <a:r>
              <a:rPr lang="en-US" sz="2800" dirty="0" smtClean="0">
                <a:latin typeface="+mj-lt"/>
              </a:rPr>
              <a:t>Medicaid</a:t>
            </a:r>
          </a:p>
          <a:p>
            <a:r>
              <a:rPr lang="en-US" sz="2800" dirty="0" smtClean="0">
                <a:latin typeface="+mj-lt"/>
              </a:rPr>
              <a:t>Funding for SUD treatment/prevention is disbursed across several agencies and hard to total by state</a:t>
            </a:r>
            <a:endParaRPr lang="en-US" sz="2800" dirty="0">
              <a:latin typeface="+mj-lt"/>
            </a:endParaRPr>
          </a:p>
        </p:txBody>
      </p:sp>
      <p:sp>
        <p:nvSpPr>
          <p:cNvPr id="3" name="Title 2"/>
          <p:cNvSpPr>
            <a:spLocks noGrp="1"/>
          </p:cNvSpPr>
          <p:nvPr>
            <p:ph type="title"/>
          </p:nvPr>
        </p:nvSpPr>
        <p:spPr/>
        <p:txBody>
          <a:bodyPr/>
          <a:lstStyle/>
          <a:p>
            <a:r>
              <a:rPr lang="en-US" sz="3200" dirty="0">
                <a:latin typeface="Calibri Light" panose="020F0302020204030204" pitchFamily="34" charset="0"/>
              </a:rPr>
              <a:t>Other State Agencies </a:t>
            </a:r>
            <a:r>
              <a:rPr lang="en-US" sz="3200" dirty="0" smtClean="0">
                <a:latin typeface="Calibri Light" panose="020F0302020204030204" pitchFamily="34" charset="0"/>
              </a:rPr>
              <a:t>Treating </a:t>
            </a:r>
            <a:r>
              <a:rPr lang="en-US" sz="3200" dirty="0">
                <a:latin typeface="Calibri Light" panose="020F0302020204030204" pitchFamily="34" charset="0"/>
              </a:rPr>
              <a:t>SUD</a:t>
            </a:r>
          </a:p>
        </p:txBody>
      </p:sp>
    </p:spTree>
    <p:extLst>
      <p:ext uri="{BB962C8B-B14F-4D97-AF65-F5344CB8AC3E}">
        <p14:creationId xmlns:p14="http://schemas.microsoft.com/office/powerpoint/2010/main" val="4167182022"/>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Fifty state total</a:t>
            </a:r>
            <a:r>
              <a:rPr lang="en-US" sz="2400" dirty="0" smtClean="0"/>
              <a:t>:</a:t>
            </a:r>
          </a:p>
          <a:p>
            <a:r>
              <a:rPr lang="en-US" dirty="0" smtClean="0">
                <a:latin typeface="+mj-lt"/>
              </a:rPr>
              <a:t>2007: $2,329,371,000</a:t>
            </a:r>
          </a:p>
          <a:p>
            <a:r>
              <a:rPr lang="en-US" dirty="0" smtClean="0">
                <a:latin typeface="+mj-lt"/>
              </a:rPr>
              <a:t>2013: $2,376,409,000—a 2% increase in 6 years (in 2013 dollars)</a:t>
            </a:r>
          </a:p>
          <a:p>
            <a:r>
              <a:rPr lang="en-US" dirty="0" smtClean="0">
                <a:latin typeface="+mj-lt"/>
              </a:rPr>
              <a:t>High point in spending was 2009: $2,486,807,000–a 6.7% increase from 2007</a:t>
            </a:r>
            <a:endParaRPr lang="en-US" dirty="0">
              <a:latin typeface="+mj-lt"/>
            </a:endParaRPr>
          </a:p>
          <a:p>
            <a:pPr marL="0" indent="0">
              <a:buNone/>
            </a:pPr>
            <a:r>
              <a:rPr lang="en-US" dirty="0" smtClean="0">
                <a:latin typeface="+mj-lt"/>
              </a:rPr>
              <a:t>This doesn’t account for other state SUD funding through state Medicaid agencies, corrections, courts, etc., which may have risen during this period of time.</a:t>
            </a:r>
          </a:p>
          <a:p>
            <a:endParaRPr lang="en-US" dirty="0"/>
          </a:p>
        </p:txBody>
      </p:sp>
      <p:sp>
        <p:nvSpPr>
          <p:cNvPr id="3" name="Title 2"/>
          <p:cNvSpPr>
            <a:spLocks noGrp="1"/>
          </p:cNvSpPr>
          <p:nvPr>
            <p:ph type="title"/>
          </p:nvPr>
        </p:nvSpPr>
        <p:spPr/>
        <p:txBody>
          <a:bodyPr/>
          <a:lstStyle/>
          <a:p>
            <a:r>
              <a:rPr lang="en-US" sz="3200" dirty="0">
                <a:latin typeface="Calibri Light" panose="020F0302020204030204" pitchFamily="34" charset="0"/>
              </a:rPr>
              <a:t>State </a:t>
            </a:r>
            <a:r>
              <a:rPr lang="en-US" sz="3200">
                <a:latin typeface="Calibri Light" panose="020F0302020204030204" pitchFamily="34" charset="0"/>
              </a:rPr>
              <a:t>SA </a:t>
            </a:r>
            <a:r>
              <a:rPr lang="en-US" sz="3200" smtClean="0">
                <a:latin typeface="Calibri Light" panose="020F0302020204030204" pitchFamily="34" charset="0"/>
              </a:rPr>
              <a:t>Agency </a:t>
            </a:r>
            <a:r>
              <a:rPr lang="en-US" sz="3200" dirty="0" smtClean="0">
                <a:latin typeface="Calibri Light" panose="020F0302020204030204" pitchFamily="34" charset="0"/>
              </a:rPr>
              <a:t>General </a:t>
            </a:r>
            <a:r>
              <a:rPr lang="en-US" sz="3200" smtClean="0">
                <a:latin typeface="Calibri Light" panose="020F0302020204030204" pitchFamily="34" charset="0"/>
              </a:rPr>
              <a:t>Funds,   2007-13</a:t>
            </a:r>
            <a:endParaRPr lang="en-US" sz="3200" dirty="0">
              <a:latin typeface="Calibri Light" panose="020F0302020204030204" pitchFamily="34" charset="0"/>
            </a:endParaRPr>
          </a:p>
        </p:txBody>
      </p:sp>
    </p:spTree>
    <p:extLst>
      <p:ext uri="{BB962C8B-B14F-4D97-AF65-F5344CB8AC3E}">
        <p14:creationId xmlns:p14="http://schemas.microsoft.com/office/powerpoint/2010/main" val="1324285739"/>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State Budget Policy">
  <a:themeElements>
    <a:clrScheme name="PEW 2012">
      <a:dk1>
        <a:sysClr val="windowText" lastClr="000000"/>
      </a:dk1>
      <a:lt1>
        <a:sysClr val="window" lastClr="FFFFFF"/>
      </a:lt1>
      <a:dk2>
        <a:srgbClr val="005195"/>
      </a:dk2>
      <a:lt2>
        <a:srgbClr val="53BCEB"/>
      </a:lt2>
      <a:accent1>
        <a:srgbClr val="6D952B"/>
      </a:accent1>
      <a:accent2>
        <a:srgbClr val="DE4561"/>
      </a:accent2>
      <a:accent3>
        <a:srgbClr val="F37021"/>
      </a:accent3>
      <a:accent4>
        <a:srgbClr val="CD9803"/>
      </a:accent4>
      <a:accent5>
        <a:srgbClr val="E7CF00"/>
      </a:accent5>
      <a:accent6>
        <a:srgbClr val="473D75"/>
      </a:accent6>
      <a:hlink>
        <a:srgbClr val="FFFFFF"/>
      </a:hlink>
      <a:folHlink>
        <a:srgbClr val="800080"/>
      </a:folHlink>
    </a:clrScheme>
    <a:fontScheme name="State Budget Polic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dirty="0" err="1" smtClean="0">
            <a:latin typeface="+mn-lt"/>
          </a:defRPr>
        </a:defPPr>
      </a:lstStyle>
    </a:txDef>
  </a:objectDefaults>
  <a:extraClrSchemeLst/>
</a:theme>
</file>

<file path=ppt/theme/theme2.xml><?xml version="1.0" encoding="utf-8"?>
<a:theme xmlns:a="http://schemas.openxmlformats.org/drawingml/2006/main" name="1_State Budget Policy">
  <a:themeElements>
    <a:clrScheme name="PEW 2012">
      <a:dk1>
        <a:sysClr val="windowText" lastClr="000000"/>
      </a:dk1>
      <a:lt1>
        <a:sysClr val="window" lastClr="FFFFFF"/>
      </a:lt1>
      <a:dk2>
        <a:srgbClr val="005195"/>
      </a:dk2>
      <a:lt2>
        <a:srgbClr val="53BCEB"/>
      </a:lt2>
      <a:accent1>
        <a:srgbClr val="6D952B"/>
      </a:accent1>
      <a:accent2>
        <a:srgbClr val="DE4561"/>
      </a:accent2>
      <a:accent3>
        <a:srgbClr val="F37021"/>
      </a:accent3>
      <a:accent4>
        <a:srgbClr val="CD9803"/>
      </a:accent4>
      <a:accent5>
        <a:srgbClr val="E7CF00"/>
      </a:accent5>
      <a:accent6>
        <a:srgbClr val="473D75"/>
      </a:accent6>
      <a:hlink>
        <a:srgbClr val="FFFFFF"/>
      </a:hlink>
      <a:folHlink>
        <a:srgbClr val="800080"/>
      </a:folHlink>
    </a:clrScheme>
    <a:fontScheme name="State Budget Polic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dirty="0" err="1" smtClean="0">
            <a:latin typeface="+mn-lt"/>
          </a:defRPr>
        </a:defPPr>
      </a:lstStyle>
    </a:txDef>
  </a:objectDefaults>
  <a:extraClrSchemeLst/>
</a:theme>
</file>

<file path=ppt/theme/theme3.xml><?xml version="1.0" encoding="utf-8"?>
<a:theme xmlns:a="http://schemas.openxmlformats.org/drawingml/2006/main" name="2_State Budget Policy">
  <a:themeElements>
    <a:clrScheme name="PEW 2012">
      <a:dk1>
        <a:sysClr val="windowText" lastClr="000000"/>
      </a:dk1>
      <a:lt1>
        <a:sysClr val="window" lastClr="FFFFFF"/>
      </a:lt1>
      <a:dk2>
        <a:srgbClr val="005195"/>
      </a:dk2>
      <a:lt2>
        <a:srgbClr val="53BCEB"/>
      </a:lt2>
      <a:accent1>
        <a:srgbClr val="6D952B"/>
      </a:accent1>
      <a:accent2>
        <a:srgbClr val="DE4561"/>
      </a:accent2>
      <a:accent3>
        <a:srgbClr val="F37021"/>
      </a:accent3>
      <a:accent4>
        <a:srgbClr val="CD9803"/>
      </a:accent4>
      <a:accent5>
        <a:srgbClr val="E7CF00"/>
      </a:accent5>
      <a:accent6>
        <a:srgbClr val="473D75"/>
      </a:accent6>
      <a:hlink>
        <a:srgbClr val="FFFFFF"/>
      </a:hlink>
      <a:folHlink>
        <a:srgbClr val="800080"/>
      </a:folHlink>
    </a:clrScheme>
    <a:fontScheme name="State Budget Polic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dirty="0" err="1" smtClean="0">
            <a:latin typeface="+mn-lt"/>
          </a:defRPr>
        </a:defPPr>
      </a:lstStyle>
    </a:txDef>
  </a:objectDefaults>
  <a:extraClrSchemeLst/>
</a:theme>
</file>

<file path=ppt/theme/theme4.xml><?xml version="1.0" encoding="utf-8"?>
<a:theme xmlns:a="http://schemas.openxmlformats.org/drawingml/2006/main" name="3_State Budget Policy">
  <a:themeElements>
    <a:clrScheme name="PEW 2012">
      <a:dk1>
        <a:sysClr val="windowText" lastClr="000000"/>
      </a:dk1>
      <a:lt1>
        <a:sysClr val="window" lastClr="FFFFFF"/>
      </a:lt1>
      <a:dk2>
        <a:srgbClr val="005195"/>
      </a:dk2>
      <a:lt2>
        <a:srgbClr val="53BCEB"/>
      </a:lt2>
      <a:accent1>
        <a:srgbClr val="6D952B"/>
      </a:accent1>
      <a:accent2>
        <a:srgbClr val="DE4561"/>
      </a:accent2>
      <a:accent3>
        <a:srgbClr val="F37021"/>
      </a:accent3>
      <a:accent4>
        <a:srgbClr val="CD9803"/>
      </a:accent4>
      <a:accent5>
        <a:srgbClr val="E7CF00"/>
      </a:accent5>
      <a:accent6>
        <a:srgbClr val="473D75"/>
      </a:accent6>
      <a:hlink>
        <a:srgbClr val="FFFFFF"/>
      </a:hlink>
      <a:folHlink>
        <a:srgbClr val="800080"/>
      </a:folHlink>
    </a:clrScheme>
    <a:fontScheme name="State Budget Polic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dirty="0" err="1" smtClean="0">
            <a:latin typeface="+mn-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TotalTime>
  <Words>835</Words>
  <Application>Microsoft Office PowerPoint</Application>
  <PresentationFormat>On-screen Show (4:3)</PresentationFormat>
  <Paragraphs>79</Paragraphs>
  <Slides>13</Slides>
  <Notes>11</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State Budget Policy</vt:lpstr>
      <vt:lpstr>1_State Budget Policy</vt:lpstr>
      <vt:lpstr>2_State Budget Policy</vt:lpstr>
      <vt:lpstr>3_State Budget Policy</vt:lpstr>
      <vt:lpstr>Substance Use Disorders and the Role of the States</vt:lpstr>
      <vt:lpstr>State Health Care Spending Project</vt:lpstr>
      <vt:lpstr>State Health Care Spending Project</vt:lpstr>
      <vt:lpstr>Quick Statistics</vt:lpstr>
      <vt:lpstr>Rates of SUD by State 2012-13</vt:lpstr>
      <vt:lpstr>Distribution of SUD Spending by Payor vs. All Health Spending</vt:lpstr>
      <vt:lpstr>Growth in SA Treatment Spending Lagged Behind All-Health Spending</vt:lpstr>
      <vt:lpstr>Other State Agencies Treating SUD</vt:lpstr>
      <vt:lpstr>State SA Agency General Funds,   2007-13</vt:lpstr>
      <vt:lpstr>Looking Forward: ACA &amp; Parity</vt:lpstr>
      <vt:lpstr>Distribution of Spending on SA Treatment by Payor, 2009</vt:lpstr>
      <vt:lpstr>Public Spending vs. Private Spending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Disorders and the Role of the States</dc:title>
  <dc:creator>Maria Schiff</dc:creator>
  <cp:lastModifiedBy>ccordovi</cp:lastModifiedBy>
  <cp:revision>22</cp:revision>
  <dcterms:created xsi:type="dcterms:W3CDTF">2015-05-07T19:48:36Z</dcterms:created>
  <dcterms:modified xsi:type="dcterms:W3CDTF">2015-05-20T22:09:22Z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-130868394</vt:i4>
  </property>
  <property fmtid="{D5CDD505-2E9C-101B-9397-08002B2CF9AE}" pid="3" name="_NewReviewCycle">
    <vt:lpwstr/>
  </property>
  <property fmtid="{D5CDD505-2E9C-101B-9397-08002B2CF9AE}" pid="4" name="_EmailSubject">
    <vt:lpwstr>Powerpoint from today for web site</vt:lpwstr>
  </property>
  <property fmtid="{D5CDD505-2E9C-101B-9397-08002B2CF9AE}" pid="5" name="_AuthorEmail">
    <vt:lpwstr>ccordovi@aft.org</vt:lpwstr>
  </property>
  <property fmtid="{D5CDD505-2E9C-101B-9397-08002B2CF9AE}" pid="6" name="_AuthorEmailDisplayName">
    <vt:lpwstr>Connie Cordovilla, Human Rights &amp; Community Relations</vt:lpwstr>
  </property>
</Properties>
</file>