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handoutMasterIdLst>
    <p:handoutMasterId r:id="rId18"/>
  </p:handoutMasterIdLst>
  <p:sldIdLst>
    <p:sldId id="297" r:id="rId3"/>
    <p:sldId id="359" r:id="rId4"/>
    <p:sldId id="381" r:id="rId5"/>
    <p:sldId id="382" r:id="rId6"/>
    <p:sldId id="341" r:id="rId7"/>
    <p:sldId id="347" r:id="rId8"/>
    <p:sldId id="342" r:id="rId9"/>
    <p:sldId id="343" r:id="rId10"/>
    <p:sldId id="345" r:id="rId11"/>
    <p:sldId id="346" r:id="rId12"/>
    <p:sldId id="384" r:id="rId13"/>
    <p:sldId id="383" r:id="rId14"/>
    <p:sldId id="385" r:id="rId15"/>
    <p:sldId id="373" r:id="rId1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H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397" autoAdjust="0"/>
    <p:restoredTop sz="68864" autoAdjust="0"/>
  </p:normalViewPr>
  <p:slideViewPr>
    <p:cSldViewPr>
      <p:cViewPr>
        <p:scale>
          <a:sx n="79" d="100"/>
          <a:sy n="79" d="100"/>
        </p:scale>
        <p:origin x="180" y="10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698"/>
          </a:xfrm>
          <a:prstGeom prst="rect">
            <a:avLst/>
          </a:prstGeom>
        </p:spPr>
        <p:txBody>
          <a:bodyPr vert="horz" lIns="92967" tIns="46484" rIns="92967" bIns="4648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698"/>
          </a:xfrm>
          <a:prstGeom prst="rect">
            <a:avLst/>
          </a:prstGeom>
        </p:spPr>
        <p:txBody>
          <a:bodyPr vert="horz" lIns="92967" tIns="46484" rIns="92967" bIns="46484" rtlCol="0"/>
          <a:lstStyle>
            <a:lvl1pPr algn="r">
              <a:defRPr sz="1200"/>
            </a:lvl1pPr>
          </a:lstStyle>
          <a:p>
            <a:fld id="{56AD7A79-3B34-4849-A12E-E2F79C1084AB}" type="datetimeFigureOut">
              <a:rPr lang="en-US" smtClean="0"/>
              <a:pPr/>
              <a:t>05/20/2015</a:t>
            </a:fld>
            <a:endParaRPr lang="en-US"/>
          </a:p>
        </p:txBody>
      </p:sp>
      <p:sp>
        <p:nvSpPr>
          <p:cNvPr id="4" name="Footer Placeholder 3"/>
          <p:cNvSpPr>
            <a:spLocks noGrp="1"/>
          </p:cNvSpPr>
          <p:nvPr>
            <p:ph type="ftr" sz="quarter" idx="2"/>
          </p:nvPr>
        </p:nvSpPr>
        <p:spPr>
          <a:xfrm>
            <a:off x="0" y="8838621"/>
            <a:ext cx="3041968" cy="465698"/>
          </a:xfrm>
          <a:prstGeom prst="rect">
            <a:avLst/>
          </a:prstGeom>
        </p:spPr>
        <p:txBody>
          <a:bodyPr vert="horz" lIns="92967" tIns="46484" rIns="92967" bIns="4648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8621"/>
            <a:ext cx="3041968" cy="465698"/>
          </a:xfrm>
          <a:prstGeom prst="rect">
            <a:avLst/>
          </a:prstGeom>
        </p:spPr>
        <p:txBody>
          <a:bodyPr vert="horz" lIns="92967" tIns="46484" rIns="92967" bIns="46484" rtlCol="0" anchor="b"/>
          <a:lstStyle>
            <a:lvl1pPr algn="r">
              <a:defRPr sz="1200"/>
            </a:lvl1pPr>
          </a:lstStyle>
          <a:p>
            <a:fld id="{56528A9A-9BB5-47CD-8E71-841E6469A0EE}" type="slidenum">
              <a:rPr lang="en-US" smtClean="0"/>
              <a:pPr/>
              <a:t>‹#›</a:t>
            </a:fld>
            <a:endParaRPr lang="en-US"/>
          </a:p>
        </p:txBody>
      </p:sp>
    </p:spTree>
    <p:extLst>
      <p:ext uri="{BB962C8B-B14F-4D97-AF65-F5344CB8AC3E}">
        <p14:creationId xmlns:p14="http://schemas.microsoft.com/office/powerpoint/2010/main" val="304972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960" tIns="46480" rIns="92960" bIns="4648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2960" tIns="46480" rIns="92960" bIns="46480" rtlCol="0"/>
          <a:lstStyle>
            <a:lvl1pPr algn="r">
              <a:defRPr sz="1200"/>
            </a:lvl1pPr>
          </a:lstStyle>
          <a:p>
            <a:fld id="{AE6340FC-89CE-4699-A48D-F9F2D43DF310}" type="datetimeFigureOut">
              <a:rPr lang="en-US" smtClean="0"/>
              <a:pPr/>
              <a:t>05/20/2015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960" tIns="46480" rIns="92960" bIns="4648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2960" tIns="46480" rIns="92960" bIns="464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3"/>
            <a:ext cx="3041968" cy="465296"/>
          </a:xfrm>
          <a:prstGeom prst="rect">
            <a:avLst/>
          </a:prstGeom>
        </p:spPr>
        <p:txBody>
          <a:bodyPr vert="horz" lIns="92960" tIns="46480" rIns="92960" bIns="4648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3"/>
            <a:ext cx="3041968" cy="465296"/>
          </a:xfrm>
          <a:prstGeom prst="rect">
            <a:avLst/>
          </a:prstGeom>
        </p:spPr>
        <p:txBody>
          <a:bodyPr vert="horz" lIns="92960" tIns="46480" rIns="92960" bIns="46480" rtlCol="0" anchor="b"/>
          <a:lstStyle>
            <a:lvl1pPr algn="r">
              <a:defRPr sz="1200"/>
            </a:lvl1pPr>
          </a:lstStyle>
          <a:p>
            <a:fld id="{D5380651-CE85-41F3-B974-CCA3B994A6D5}" type="slidenum">
              <a:rPr lang="en-US" smtClean="0"/>
              <a:pPr/>
              <a:t>‹#›</a:t>
            </a:fld>
            <a:endParaRPr lang="en-US"/>
          </a:p>
        </p:txBody>
      </p:sp>
    </p:spTree>
    <p:extLst>
      <p:ext uri="{BB962C8B-B14F-4D97-AF65-F5344CB8AC3E}">
        <p14:creationId xmlns:p14="http://schemas.microsoft.com/office/powerpoint/2010/main" val="2096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healthfinder.gov/HealthTop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80651-CE85-41F3-B974-CCA3B994A6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baseline="0" dirty="0" smtClean="0">
                <a:latin typeface="Arial" pitchFamily="34" charset="0"/>
                <a:ea typeface="ＭＳ Ｐゴシック" pitchFamily="34" charset="-128"/>
              </a:rPr>
              <a:t>Here’s an example of the results from a female who is 65 years old. The page recommends a number of screenings based on current preventive guidelines.</a:t>
            </a:r>
          </a:p>
        </p:txBody>
      </p:sp>
      <p:sp>
        <p:nvSpPr>
          <p:cNvPr id="30724"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D0AFDA0B-7DB2-4857-B625-5F52096F655D}" type="slidenum">
              <a:rPr lang="en-US" smtClean="0"/>
              <a:pPr>
                <a:tabLst>
                  <a:tab pos="738088" algn="l"/>
                  <a:tab pos="1476175" algn="l"/>
                  <a:tab pos="2214264" algn="l"/>
                  <a:tab pos="2952351" algn="l"/>
                </a:tabLst>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go mobile? The</a:t>
            </a:r>
            <a:r>
              <a:rPr lang="en-US" baseline="0" dirty="0" smtClean="0"/>
              <a:t> digital government strategy was a key driver for us. We wanted our community of health consumers to access health literate prevention information from their personal devices. (</a:t>
            </a:r>
            <a:r>
              <a:rPr lang="en-US" dirty="0" smtClean="0"/>
              <a:t>The digital government strategy lays out actions in a 12-month roadmap aimed at ensuring that</a:t>
            </a:r>
            <a:r>
              <a:rPr lang="en-US" baseline="0" dirty="0" smtClean="0"/>
              <a:t> the American public can access digital content anytime, anywhere, from any device.</a:t>
            </a:r>
            <a:endParaRPr lang="en-US" dirty="0" smtClean="0"/>
          </a:p>
          <a:p>
            <a:endParaRPr lang="en-US" dirty="0" smtClean="0"/>
          </a:p>
          <a:p>
            <a:r>
              <a:rPr lang="en-US" dirty="0" smtClean="0"/>
              <a:t>It has three main objectives:</a:t>
            </a:r>
          </a:p>
          <a:p>
            <a:pPr marL="174313" indent="-174313">
              <a:buFont typeface="Arial" panose="020B0604020202020204" pitchFamily="34" charset="0"/>
              <a:buChar char="•"/>
            </a:pPr>
            <a:r>
              <a:rPr lang="en-US" dirty="0" smtClean="0"/>
              <a:t>Enable the American people and an increasingly mobile workforce to access high-quality digital government information.</a:t>
            </a:r>
          </a:p>
          <a:p>
            <a:pPr marL="174313" indent="-174313">
              <a:buFont typeface="Arial" panose="020B0604020202020204" pitchFamily="34" charset="0"/>
              <a:buChar char="•"/>
            </a:pPr>
            <a:r>
              <a:rPr lang="en-US" dirty="0" smtClean="0"/>
              <a:t>Ensure that as the government adjusts to this new digital world, we seize the opportunity to procure and manage devices, applications, and data in smart, secure and affordable ways.</a:t>
            </a:r>
          </a:p>
          <a:p>
            <a:pPr marL="174313" indent="-174313">
              <a:buFont typeface="Arial" panose="020B0604020202020204" pitchFamily="34" charset="0"/>
              <a:buChar char="•"/>
            </a:pPr>
            <a:r>
              <a:rPr lang="en-US" dirty="0" smtClean="0"/>
              <a:t>Unlock the power of government data to spur innovation and improve the quality of services for the American people)</a:t>
            </a:r>
            <a:endParaRPr lang="en-US" baseline="0" dirty="0" smtClean="0"/>
          </a:p>
          <a:p>
            <a:endParaRPr lang="en-US" baseline="0" dirty="0" smtClean="0"/>
          </a:p>
          <a:p>
            <a:r>
              <a:rPr lang="en-US" baseline="0" dirty="0" smtClean="0"/>
              <a:t>We also assessed mobile use in the U.S. A recent Pew Internet report showed that 56% of adult own smart phones; this is up from 46% at the time the digital government strategy was released. 19% of adults have downloaded health apps, which is also encouraging. Also, the mobile landscape opens access the harder-to-reach, underserved audiences who own smartphones and not personal computers.</a:t>
            </a:r>
          </a:p>
          <a:p>
            <a:endParaRPr lang="en-US" baseline="0" dirty="0" smtClean="0"/>
          </a:p>
          <a:p>
            <a:r>
              <a:rPr lang="en-US" baseline="0" dirty="0" smtClean="0"/>
              <a:t>Content syndication and responsive design provide opportunities to package your health content and provide it on other websites or digital platforms. At ODPHP, we created an API – or application programming interface – for our consumer-facing website, healthfinder.gov, so that developers could lift the vetted content from the site. We also developed a responsive design, so that healthfinder.gov would still be easy to navigate from a browser on a phone or tablet.</a:t>
            </a:r>
          </a:p>
          <a:p>
            <a:endParaRPr lang="en-US" baseline="0" dirty="0" smtClean="0"/>
          </a:p>
          <a:p>
            <a:r>
              <a:rPr lang="en-US" baseline="0" dirty="0" smtClean="0"/>
              <a:t>Last, expanding to the mobile space allows you to enhance your program offerings and expand your brand to people’s personal devices.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380651-CE85-41F3-B974-CCA3B994A6D5}" type="slidenum">
              <a:rPr lang="en-US" smtClean="0"/>
              <a:pPr/>
              <a:t>11</a:t>
            </a:fld>
            <a:endParaRPr lang="en-US"/>
          </a:p>
        </p:txBody>
      </p:sp>
    </p:spTree>
    <p:extLst>
      <p:ext uri="{BB962C8B-B14F-4D97-AF65-F5344CB8AC3E}">
        <p14:creationId xmlns:p14="http://schemas.microsoft.com/office/powerpoint/2010/main" val="270555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If you don’t have resources or time to provide up-to-date prevention and wellness information, let us do the job for you.</a:t>
            </a:r>
          </a:p>
          <a:p>
            <a:pPr fontAlgn="base"/>
            <a:endParaRPr lang="en-US" dirty="0"/>
          </a:p>
          <a:p>
            <a:pPr fontAlgn="base"/>
            <a:r>
              <a:rPr lang="en-US" dirty="0"/>
              <a:t>healthfinder.gov Content Syndication lets you add easy-to-read, actionable and accurate information to your library’s Web site—in as little as five minutes. The tool is free and simple to add or delete—you choose which topics you want to display. Whenever content is updated on the site, it is automatically updated on your site as well. Easy to use, and to maintain.</a:t>
            </a:r>
          </a:p>
          <a:p>
            <a:pPr fontAlgn="base"/>
            <a:endParaRPr lang="en-US" dirty="0"/>
          </a:p>
          <a:p>
            <a:pPr fontAlgn="base"/>
            <a:endParaRPr lang="en-US" dirty="0"/>
          </a:p>
          <a:p>
            <a:pPr fontAlgn="base"/>
            <a:r>
              <a:rPr lang="en-US" dirty="0"/>
              <a:t>The Health Topics A to Z API allows users to query and parse the award-winning content of the healthfinder.gov </a:t>
            </a:r>
            <a:r>
              <a:rPr lang="en-US" b="1" dirty="0">
                <a:hlinkClick r:id="rId3"/>
              </a:rPr>
              <a:t>Health Topics A to Z</a:t>
            </a:r>
            <a:r>
              <a:rPr lang="en-US" dirty="0"/>
              <a:t>. It provides the latest content updated by the healthfinder.gov team and can be queried on demand and parsed for immediate presentation.</a:t>
            </a:r>
          </a:p>
          <a:p>
            <a:pPr fontAlgn="base"/>
            <a:endParaRPr lang="en-US" dirty="0"/>
          </a:p>
          <a:p>
            <a:pPr fontAlgn="base"/>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D5380651-CE85-41F3-B974-CCA3B994A6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0651-CE85-41F3-B974-CCA3B994A6D5}" type="slidenum">
              <a:rPr lang="en-US" smtClean="0"/>
              <a:pPr/>
              <a:t>13</a:t>
            </a:fld>
            <a:endParaRPr lang="en-US"/>
          </a:p>
        </p:txBody>
      </p:sp>
    </p:spTree>
    <p:extLst>
      <p:ext uri="{BB962C8B-B14F-4D97-AF65-F5344CB8AC3E}">
        <p14:creationId xmlns:p14="http://schemas.microsoft.com/office/powerpoint/2010/main" val="17102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380651-CE85-41F3-B974-CCA3B994A6D5}" type="slidenum">
              <a:rPr lang="en-US" smtClean="0"/>
              <a:pPr/>
              <a:t>14</a:t>
            </a:fld>
            <a:endParaRPr lang="en-US"/>
          </a:p>
        </p:txBody>
      </p:sp>
    </p:spTree>
    <p:extLst>
      <p:ext uri="{BB962C8B-B14F-4D97-AF65-F5344CB8AC3E}">
        <p14:creationId xmlns:p14="http://schemas.microsoft.com/office/powerpoint/2010/main" val="61258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380651-CE85-41F3-B974-CCA3B994A6D5}" type="slidenum">
              <a:rPr lang="en-US" smtClean="0"/>
              <a:pPr/>
              <a:t>2</a:t>
            </a:fld>
            <a:endParaRPr lang="en-US"/>
          </a:p>
        </p:txBody>
      </p:sp>
    </p:spTree>
    <p:extLst>
      <p:ext uri="{BB962C8B-B14F-4D97-AF65-F5344CB8AC3E}">
        <p14:creationId xmlns:p14="http://schemas.microsoft.com/office/powerpoint/2010/main" val="131541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Located within the Office of the Assistant Secretary</a:t>
            </a:r>
            <a:r>
              <a:rPr lang="en-US" baseline="0" dirty="0" smtClean="0"/>
              <a:t> for Health</a:t>
            </a:r>
            <a:r>
              <a:rPr lang="en-US" dirty="0" smtClean="0"/>
              <a:t>, the Office of Disease Prevention and Health Promotion (ODPHP) initiates, develops and coordinates disease prevention and health promotion activities, programs, policies, and information across agencies within the Department of Health and Human Services.</a:t>
            </a:r>
          </a:p>
          <a:p>
            <a:pPr lvl="0">
              <a:buFont typeface="Arial" pitchFamily="34" charset="0"/>
              <a:buNone/>
            </a:pPr>
            <a:endParaRPr lang="en-US" dirty="0" smtClean="0"/>
          </a:p>
          <a:p>
            <a:pPr lvl="0">
              <a:buFont typeface="Arial" pitchFamily="34" charset="0"/>
              <a:buChar char="•"/>
            </a:pPr>
            <a:r>
              <a:rPr lang="en-US" dirty="0" smtClean="0"/>
              <a:t>By aligning public health policy, science, and communication, ODPHP makes it possible for the HHS Secretary, and often the President, to speak with a single voice on preventing disease and promoting health.</a:t>
            </a:r>
          </a:p>
          <a:p>
            <a:pPr lvl="0">
              <a:buFont typeface="Arial" pitchFamily="34" charset="0"/>
              <a:buChar char="•"/>
            </a:pPr>
            <a:endParaRPr lang="en-US" dirty="0" smtClean="0"/>
          </a:p>
          <a:p>
            <a:pPr lvl="0">
              <a:buFont typeface="Arial" pitchFamily="34" charset="0"/>
              <a:buChar char="•"/>
            </a:pPr>
            <a:r>
              <a:rPr lang="en-US" dirty="0" smtClean="0"/>
              <a:t>ODPHP is comprised of 4 primary Divisions: Health Communication and </a:t>
            </a:r>
            <a:r>
              <a:rPr lang="en-US" dirty="0" err="1" smtClean="0"/>
              <a:t>eHealth</a:t>
            </a:r>
            <a:r>
              <a:rPr lang="en-US" dirty="0" smtClean="0"/>
              <a:t>; Healthcare Quality; Prevention Science; and Community Strategies.</a:t>
            </a:r>
          </a:p>
          <a:p>
            <a:pPr lv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6B32DFD8-EC90-4A04-92AE-EE80591CAF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E27123F2-3FF6-441D-B695-C0A80B93C1D2}" type="slidenum">
              <a:rPr lang="en-US" smtClean="0">
                <a:latin typeface="Arial" charset="0"/>
                <a:ea typeface="ＭＳ Ｐゴシック" pitchFamily="1" charset="-128"/>
              </a:rPr>
              <a:pPr/>
              <a:t>4</a:t>
            </a:fld>
            <a:endParaRPr lang="en-US" smtClean="0">
              <a:latin typeface="Arial" charset="0"/>
              <a:ea typeface="ＭＳ Ｐゴシック" pitchFamily="1"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dirty="0"/>
              <a:t>http://www.healthypeople.gov/2020/topicsobjectives2020/overview.aspx?topicid=18 </a:t>
            </a:r>
          </a:p>
          <a:p>
            <a:endParaRPr lang="en-US" dirty="0"/>
          </a:p>
          <a:p>
            <a:r>
              <a:rPr lang="en-US" dirty="0"/>
              <a:t>Health Communication was recognized as an independent, cross-cutting topic and added to Healthy People 2010, reinforcing the importance of this issue at a national level. With the increasing focus on information technology, this Topic Area was expanded to Health Communication/Health Information Technology in Healthy People 2020. </a:t>
            </a:r>
          </a:p>
          <a:p>
            <a:endParaRPr lang="en-US" dirty="0"/>
          </a:p>
          <a:p>
            <a:r>
              <a:rPr lang="en-US" dirty="0"/>
              <a:t>ODPHP co-leads this topic area with the Centers for Disease Control and Prevention and the Office of the National Coordinator for Health Information Technology </a:t>
            </a:r>
          </a:p>
          <a:p>
            <a:endParaRPr lang="en-US" dirty="0"/>
          </a:p>
          <a:p>
            <a:r>
              <a:rPr lang="en-US" dirty="0"/>
              <a:t>Topic area consists of 24 health communication and health information technology objectives. By combining health information technology tools with effective health communication strategies and processes, these objectives have the potential to improve population health outcomes and health care quality and to achieve health equity. </a:t>
            </a:r>
          </a:p>
          <a:p>
            <a:r>
              <a:rPr lang="en-US" dirty="0"/>
              <a:t>The broad categories of objectives in this Topic Area include:</a:t>
            </a:r>
          </a:p>
          <a:p>
            <a:pPr marL="171645" indent="-171645">
              <a:buFont typeface="Arial" panose="020B0604020202020204" pitchFamily="34" charset="0"/>
              <a:buChar char="•"/>
            </a:pPr>
            <a:r>
              <a:rPr lang="en-US" dirty="0"/>
              <a:t>Increasing health literacy skills;</a:t>
            </a:r>
          </a:p>
          <a:p>
            <a:pPr marL="171645" indent="-171645">
              <a:buFont typeface="Arial" panose="020B0604020202020204" pitchFamily="34" charset="0"/>
              <a:buChar char="•"/>
            </a:pPr>
            <a:r>
              <a:rPr lang="en-US" dirty="0"/>
              <a:t>Supporting shared decision-making between patients and providers;</a:t>
            </a:r>
          </a:p>
          <a:p>
            <a:pPr marL="171645" indent="-171645">
              <a:buFont typeface="Arial" panose="020B0604020202020204" pitchFamily="34" charset="0"/>
              <a:buChar char="•"/>
            </a:pPr>
            <a:r>
              <a:rPr lang="en-US" dirty="0"/>
              <a:t>Providing personalized self-management tools and resources;</a:t>
            </a:r>
          </a:p>
          <a:p>
            <a:pPr marL="171645" indent="-171645">
              <a:buFont typeface="Arial" panose="020B0604020202020204" pitchFamily="34" charset="0"/>
              <a:buChar char="•"/>
            </a:pPr>
            <a:r>
              <a:rPr lang="en-US" dirty="0"/>
              <a:t>Increasing Internet and mobile access;</a:t>
            </a:r>
          </a:p>
          <a:p>
            <a:pPr marL="171645" indent="-171645">
              <a:buFont typeface="Arial" panose="020B0604020202020204" pitchFamily="34" charset="0"/>
              <a:buChar char="•"/>
            </a:pPr>
            <a:r>
              <a:rPr lang="en-US" dirty="0"/>
              <a:t>Building social support networks;</a:t>
            </a:r>
          </a:p>
          <a:p>
            <a:pPr marL="171645" indent="-171645">
              <a:buFont typeface="Arial" panose="020B0604020202020204" pitchFamily="34" charset="0"/>
              <a:buChar char="•"/>
            </a:pPr>
            <a:r>
              <a:rPr lang="en-US" dirty="0"/>
              <a:t>Delivering accurate, accessible, and actionable health information that is targeted or tailored;</a:t>
            </a:r>
          </a:p>
          <a:p>
            <a:pPr marL="171645" indent="-171645">
              <a:buFont typeface="Arial" panose="020B0604020202020204" pitchFamily="34" charset="0"/>
              <a:buChar char="•"/>
            </a:pPr>
            <a:r>
              <a:rPr lang="en-US" dirty="0"/>
              <a:t>Increasing the proportion of quality, health-related websites;</a:t>
            </a:r>
          </a:p>
          <a:p>
            <a:pPr marL="171645" indent="-171645">
              <a:buFont typeface="Arial" panose="020B0604020202020204" pitchFamily="34" charset="0"/>
              <a:buChar char="•"/>
            </a:pPr>
            <a:r>
              <a:rPr lang="en-US" dirty="0"/>
              <a:t>Facilitating the meaningful use of health information technology and exchange of health information among health care and public health professionals;</a:t>
            </a:r>
          </a:p>
          <a:p>
            <a:pPr marL="171645" indent="-171645">
              <a:buFont typeface="Arial" panose="020B0604020202020204" pitchFamily="34" charset="0"/>
              <a:buChar char="•"/>
            </a:pPr>
            <a:r>
              <a:rPr lang="en-US" dirty="0"/>
              <a:t>Enabling quick and informed action to health risks and public health emergencies;</a:t>
            </a:r>
          </a:p>
          <a:p>
            <a:pPr marL="171645" indent="-171645">
              <a:buFont typeface="Arial" panose="020B0604020202020204" pitchFamily="34" charset="0"/>
              <a:buChar char="•"/>
            </a:pPr>
            <a:r>
              <a:rPr lang="en-US" dirty="0"/>
              <a:t>Providing new opportunities to connect with culturally diverse and hard-to-reach populations; and</a:t>
            </a:r>
          </a:p>
          <a:p>
            <a:pPr marL="171645" indent="-171645">
              <a:buFont typeface="Arial" panose="020B0604020202020204" pitchFamily="34" charset="0"/>
              <a:buChar char="•"/>
            </a:pPr>
            <a:r>
              <a:rPr lang="en-US" dirty="0"/>
              <a:t>Providing sound principles in the design of programs and interventions that result in healthier behaviors.</a:t>
            </a:r>
          </a:p>
          <a:p>
            <a:endParaRPr lang="en-US" dirty="0"/>
          </a:p>
          <a:p>
            <a:pPr>
              <a:lnSpc>
                <a:spcPct val="90000"/>
              </a:lnSpc>
              <a:buFont typeface="Wingdings" pitchFamily="2" charset="2"/>
              <a:buNone/>
            </a:pPr>
            <a:endParaRPr lang="en-US" sz="1000" dirty="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9670">
              <a:defRPr/>
            </a:pPr>
            <a:r>
              <a:rPr lang="en-US" dirty="0" smtClean="0"/>
              <a:t>So before I tell you about our</a:t>
            </a:r>
            <a:r>
              <a:rPr lang="en-US" baseline="0" dirty="0" smtClean="0"/>
              <a:t> experience in going mobile, I want to give you some quick background on healthfinder.gov, which was the basis for our mobile app challenge.  </a:t>
            </a:r>
          </a:p>
          <a:p>
            <a:pPr defTabSz="929670">
              <a:defRPr/>
            </a:pPr>
            <a:endParaRPr lang="en-US" baseline="0" dirty="0" smtClean="0"/>
          </a:p>
          <a:p>
            <a:pPr defTabSz="929670">
              <a:defRPr/>
            </a:pPr>
            <a:r>
              <a:rPr lang="en-US" baseline="0" dirty="0" smtClean="0"/>
              <a:t>healthfinder is a user-tested website </a:t>
            </a:r>
            <a:r>
              <a:rPr lang="en-US" dirty="0"/>
              <a:t>providing decision support on a number of prevention and wellness topics. The site was designed based on formative and usability research with 700+ people, including those with limited health literacy. </a:t>
            </a:r>
          </a:p>
          <a:p>
            <a:pPr defTabSz="929670">
              <a:defRPr/>
            </a:pPr>
            <a:endParaRPr lang="en-US" dirty="0"/>
          </a:p>
          <a:p>
            <a:pPr defTabSz="929670">
              <a:defRPr/>
            </a:pPr>
            <a:r>
              <a:rPr lang="en-US" dirty="0"/>
              <a:t>Recommendations on healthfinder come from the U.S. Preventive Services Task Force, the Advisory Committee on Immunization Practices (ACIP), the Bright Futures Guidelines for children, and the Institute of Medicine’s (IOM) Committee on Preventive Services for Women. </a:t>
            </a:r>
          </a:p>
        </p:txBody>
      </p:sp>
      <p:sp>
        <p:nvSpPr>
          <p:cNvPr id="27652"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D6BD5BDB-6371-4656-A257-0D74EE026A7C}" type="slidenum">
              <a:rPr lang="en-US" smtClean="0"/>
              <a:pPr>
                <a:tabLst>
                  <a:tab pos="738088" algn="l"/>
                  <a:tab pos="1476175" algn="l"/>
                  <a:tab pos="2214264" algn="l"/>
                  <a:tab pos="2952351" algn="l"/>
                </a:tabLst>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marL="231744" indent="-231744"/>
            <a:r>
              <a:rPr lang="en-US" dirty="0" smtClean="0"/>
              <a:t>With a lot of attention on the ACA and open enrollment,</a:t>
            </a:r>
            <a:r>
              <a:rPr lang="en-US" baseline="0" dirty="0" smtClean="0"/>
              <a:t> it’s very critical that consumers of health information are able to navigate the complex landscape of coverage options and health plans. </a:t>
            </a:r>
            <a:endParaRPr lang="en-US" dirty="0" smtClean="0"/>
          </a:p>
          <a:p>
            <a:pPr marL="231744" indent="-231744"/>
            <a:endParaRPr lang="en-US" dirty="0" smtClean="0"/>
          </a:p>
          <a:p>
            <a:pPr marL="231744" indent="-231744"/>
            <a:r>
              <a:rPr lang="en-US" dirty="0" smtClean="0"/>
              <a:t>Healthfinder is a face of health reform for consumers. We provide information about preventive services</a:t>
            </a:r>
            <a:r>
              <a:rPr lang="en-US" baseline="0" dirty="0" smtClean="0"/>
              <a:t> that are covered under the ACA. Users can search by life stage to browse an alphabetical list of available services, and we link to more information on healthcare.gov. We also provide decision support about ACA-covered preventive services through our social media community on Twitter and Facebook.</a:t>
            </a:r>
          </a:p>
          <a:p>
            <a:pPr marL="231744" indent="-231744" defTabSz="929670"/>
            <a:endParaRPr lang="en-US" b="0" baseline="0" dirty="0" smtClean="0"/>
          </a:p>
          <a:p>
            <a:pPr marL="231744" indent="-231744" defTabSz="929670"/>
            <a:r>
              <a:rPr lang="en-US" b="0" dirty="0" smtClean="0"/>
              <a:t>I’d like to acknowledge</a:t>
            </a:r>
            <a:r>
              <a:rPr lang="en-US" b="0" baseline="0" dirty="0" smtClean="0"/>
              <a:t> here that the Office of the Assistant Secretary for Health has been</a:t>
            </a:r>
            <a:r>
              <a:rPr lang="en-US" b="0" dirty="0" smtClean="0"/>
              <a:t> very supportive about our health literacy efforts, and has participated in some of our</a:t>
            </a:r>
            <a:r>
              <a:rPr lang="en-US" b="0" baseline="0" dirty="0" smtClean="0"/>
              <a:t> HHS Health Literacy Working Group events</a:t>
            </a:r>
            <a:r>
              <a:rPr lang="en-US" b="0" dirty="0" smtClean="0"/>
              <a:t>.</a:t>
            </a:r>
            <a:r>
              <a:rPr lang="en-US" b="0" baseline="0" dirty="0" smtClean="0"/>
              <a:t> The Assistant Secretary has</a:t>
            </a:r>
            <a:r>
              <a:rPr lang="en-US" b="0" dirty="0" smtClean="0"/>
              <a:t> co-authored two </a:t>
            </a:r>
            <a:r>
              <a:rPr lang="en-US" b="0" i="1" dirty="0" smtClean="0"/>
              <a:t>Health</a:t>
            </a:r>
            <a:r>
              <a:rPr lang="en-US" b="0" i="1" baseline="0" dirty="0" smtClean="0"/>
              <a:t> Affairs  </a:t>
            </a:r>
            <a:r>
              <a:rPr lang="en-US" b="0" baseline="0" dirty="0" smtClean="0"/>
              <a:t>articles focused on making health literacy an integral part of healthcare, and authored a blog post for the </a:t>
            </a:r>
            <a:r>
              <a:rPr lang="en-US" b="0" i="1" baseline="0" dirty="0" smtClean="0"/>
              <a:t>Huffington Post </a:t>
            </a:r>
            <a:r>
              <a:rPr lang="en-US" b="0" baseline="0" dirty="0" smtClean="0"/>
              <a:t>about the importance of health literacy in communicating about the ACA.</a:t>
            </a:r>
          </a:p>
          <a:p>
            <a:pPr marL="231744" indent="-231744"/>
            <a:endParaRPr lang="en-US" dirty="0" smtClean="0"/>
          </a:p>
        </p:txBody>
      </p:sp>
      <p:sp>
        <p:nvSpPr>
          <p:cNvPr id="38916"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E182D228-FD1D-4674-B24B-07A1A4C8B995}" type="slidenum">
              <a:rPr lang="en-US" smtClean="0"/>
              <a:pPr>
                <a:tabLst>
                  <a:tab pos="738088" algn="l"/>
                  <a:tab pos="1476175" algn="l"/>
                  <a:tab pos="2214264" algn="l"/>
                  <a:tab pos="2952351" algn="l"/>
                </a:tabLst>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latin typeface="Arial" pitchFamily="34" charset="0"/>
                <a:ea typeface="ＭＳ Ｐゴシック" charset="-128"/>
              </a:rPr>
              <a:t>From the healthfinder</a:t>
            </a:r>
            <a:r>
              <a:rPr lang="en-US" baseline="0" dirty="0" smtClean="0">
                <a:latin typeface="Arial" pitchFamily="34" charset="0"/>
                <a:ea typeface="ＭＳ Ｐゴシック" charset="-128"/>
              </a:rPr>
              <a:t> homepage, users can find information on a number of health topics, like nutrition and physical activity or pregnancy. Each topic contains plain language information, ways to take action, and tips and tools, like shopping lists or checklists to prepare for a doctor’s visit.</a:t>
            </a:r>
            <a:endParaRPr lang="en-US" dirty="0" smtClean="0">
              <a:latin typeface="Arial" pitchFamily="34" charset="0"/>
              <a:ea typeface="ＭＳ Ｐゴシック" charset="-128"/>
            </a:endParaRPr>
          </a:p>
        </p:txBody>
      </p:sp>
      <p:sp>
        <p:nvSpPr>
          <p:cNvPr id="27652"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D6BD5BDB-6371-4656-A257-0D74EE026A7C}" type="slidenum">
              <a:rPr lang="en-US" smtClean="0"/>
              <a:pPr>
                <a:tabLst>
                  <a:tab pos="738088" algn="l"/>
                  <a:tab pos="1476175" algn="l"/>
                  <a:tab pos="2214264" algn="l"/>
                  <a:tab pos="2952351" algn="l"/>
                </a:tabLst>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Healthfinder</a:t>
            </a:r>
            <a:r>
              <a:rPr lang="en-US" baseline="0" dirty="0" smtClean="0"/>
              <a:t> users can also browse a wide selection of health topics either by letter, health topic, or life stage. </a:t>
            </a:r>
            <a:endParaRPr lang="en-US" dirty="0" smtClean="0"/>
          </a:p>
        </p:txBody>
      </p:sp>
      <p:sp>
        <p:nvSpPr>
          <p:cNvPr id="28676"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83643B3E-ECDA-4708-8CA7-4F71CE9C43BB}" type="slidenum">
              <a:rPr lang="en-US" smtClean="0"/>
              <a:pPr>
                <a:tabLst>
                  <a:tab pos="738088" algn="l"/>
                  <a:tab pos="1476175" algn="l"/>
                  <a:tab pos="2214264" algn="l"/>
                  <a:tab pos="2952351" algn="l"/>
                </a:tabLst>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baseline="0" dirty="0" smtClean="0">
                <a:latin typeface="Arial" pitchFamily="34" charset="0"/>
                <a:ea typeface="ＭＳ Ｐゴシック" pitchFamily="34" charset="-128"/>
              </a:rPr>
              <a:t>The </a:t>
            </a:r>
            <a:r>
              <a:rPr lang="en-US" baseline="0" dirty="0" err="1" smtClean="0">
                <a:latin typeface="Arial" pitchFamily="34" charset="0"/>
                <a:ea typeface="ＭＳ Ｐゴシック" pitchFamily="34" charset="-128"/>
              </a:rPr>
              <a:t>myhealthfinder</a:t>
            </a:r>
            <a:r>
              <a:rPr lang="en-US" baseline="0" dirty="0" smtClean="0">
                <a:latin typeface="Arial" pitchFamily="34" charset="0"/>
                <a:ea typeface="ＭＳ Ｐゴシック" pitchFamily="34" charset="-128"/>
              </a:rPr>
              <a:t> widget lets people find personalized health information based on their age</a:t>
            </a:r>
            <a:r>
              <a:rPr lang="en-US" baseline="0" smtClean="0">
                <a:latin typeface="Arial" pitchFamily="34" charset="0"/>
                <a:ea typeface="ＭＳ Ｐゴシック" pitchFamily="34" charset="-128"/>
              </a:rPr>
              <a:t>, sex, </a:t>
            </a:r>
            <a:r>
              <a:rPr lang="en-US" baseline="0" dirty="0" smtClean="0">
                <a:latin typeface="Arial" pitchFamily="34" charset="0"/>
                <a:ea typeface="ＭＳ Ｐゴシック" pitchFamily="34" charset="-128"/>
              </a:rPr>
              <a:t>and pregnancy status.</a:t>
            </a:r>
          </a:p>
        </p:txBody>
      </p:sp>
      <p:sp>
        <p:nvSpPr>
          <p:cNvPr id="30724" name="Slide Number Placeholder 3"/>
          <p:cNvSpPr>
            <a:spLocks noGrp="1"/>
          </p:cNvSpPr>
          <p:nvPr>
            <p:ph type="sldNum" sz="quarter"/>
          </p:nvPr>
        </p:nvSpPr>
        <p:spPr>
          <a:noFill/>
        </p:spPr>
        <p:txBody>
          <a:bodyPr/>
          <a:lstStyle/>
          <a:p>
            <a:pPr>
              <a:tabLst>
                <a:tab pos="738088" algn="l"/>
                <a:tab pos="1476175" algn="l"/>
                <a:tab pos="2214264" algn="l"/>
                <a:tab pos="2952351" algn="l"/>
              </a:tabLst>
            </a:pPr>
            <a:fld id="{D0AFDA0B-7DB2-4857-B625-5F52096F655D}" type="slidenum">
              <a:rPr lang="en-US" smtClean="0"/>
              <a:pPr>
                <a:tabLst>
                  <a:tab pos="738088" algn="l"/>
                  <a:tab pos="1476175" algn="l"/>
                  <a:tab pos="2214264" algn="l"/>
                  <a:tab pos="2952351" algn="l"/>
                </a:tabLst>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453417EA-FC4F-4D9F-A147-06FB33E0B0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9C20F8D6-6E4D-4889-8B84-A3EC70F6AF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37EA72DA-72EA-41AD-ADF1-2354C4BEBA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2"/>
          <p:cNvSpPr>
            <a:spLocks noGrp="1" noChangeArrowheads="1"/>
          </p:cNvSpPr>
          <p:nvPr>
            <p:ph type="ftr" idx="11"/>
          </p:nvPr>
        </p:nvSpPr>
        <p:spPr>
          <a:ln/>
        </p:spPr>
        <p:txBody>
          <a:bodyPr/>
          <a:lstStyle>
            <a:lvl1pPr>
              <a:defRPr/>
            </a:lvl1pPr>
          </a:lstStyle>
          <a:p>
            <a:pPr>
              <a:defRPr/>
            </a:pPr>
            <a:endParaRPr lang="en-US"/>
          </a:p>
        </p:txBody>
      </p:sp>
      <p:sp>
        <p:nvSpPr>
          <p:cNvPr id="5" name="Rectangle 3"/>
          <p:cNvSpPr>
            <a:spLocks noGrp="1" noChangeArrowheads="1"/>
          </p:cNvSpPr>
          <p:nvPr>
            <p:ph type="sldNum" idx="12"/>
          </p:nvPr>
        </p:nvSpPr>
        <p:spPr>
          <a:ln/>
        </p:spPr>
        <p:txBody>
          <a:bodyPr/>
          <a:lstStyle>
            <a:lvl1pPr>
              <a:defRPr/>
            </a:lvl1pPr>
          </a:lstStyle>
          <a:p>
            <a:pPr>
              <a:defRPr/>
            </a:pPr>
            <a:fld id="{66B5B8B9-7EB4-4A74-A706-D57F1F32C1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453417EA-FC4F-4D9F-A147-06FB33E0B05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8B3D9C95-AFAE-4890-9AEB-B9A9B480A7B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170FCD89-6F73-42EB-90CC-DFE09D148A2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FF3FD007-2B20-4DA9-9FB1-DEED30EAF1D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noChangeArrowheads="1"/>
          </p:cNvSpPr>
          <p:nvPr>
            <p:ph type="dt" idx="10"/>
          </p:nvPr>
        </p:nvSpPr>
        <p:spPr>
          <a:ln/>
        </p:spPr>
        <p:txBody>
          <a:bodyPr/>
          <a:lstStyle>
            <a:lvl1pPr>
              <a:defRPr/>
            </a:lvl1pPr>
          </a:lstStyle>
          <a:p>
            <a:pPr>
              <a:defRPr/>
            </a:pPr>
            <a:endParaRPr lang="en-US"/>
          </a:p>
        </p:txBody>
      </p:sp>
      <p:sp>
        <p:nvSpPr>
          <p:cNvPr id="8" name="Rectangle 2"/>
          <p:cNvSpPr>
            <a:spLocks noGrp="1" noChangeArrowheads="1"/>
          </p:cNvSpPr>
          <p:nvPr>
            <p:ph type="ftr" idx="11"/>
          </p:nvPr>
        </p:nvSpPr>
        <p:spPr>
          <a:ln/>
        </p:spPr>
        <p:txBody>
          <a:bodyPr/>
          <a:lstStyle>
            <a:lvl1pPr>
              <a:defRPr/>
            </a:lvl1pPr>
          </a:lstStyle>
          <a:p>
            <a:pPr>
              <a:defRPr/>
            </a:pPr>
            <a:endParaRPr lang="en-US"/>
          </a:p>
        </p:txBody>
      </p:sp>
      <p:sp>
        <p:nvSpPr>
          <p:cNvPr id="9" name="Rectangle 3"/>
          <p:cNvSpPr>
            <a:spLocks noGrp="1" noChangeArrowheads="1"/>
          </p:cNvSpPr>
          <p:nvPr>
            <p:ph type="sldNum" idx="12"/>
          </p:nvPr>
        </p:nvSpPr>
        <p:spPr>
          <a:ln/>
        </p:spPr>
        <p:txBody>
          <a:bodyPr/>
          <a:lstStyle>
            <a:lvl1pPr>
              <a:defRPr/>
            </a:lvl1pPr>
          </a:lstStyle>
          <a:p>
            <a:pPr>
              <a:defRPr/>
            </a:pPr>
            <a:fld id="{F420FD3C-44D5-45C5-A4A7-E619BE73638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2"/>
          <p:cNvSpPr>
            <a:spLocks noGrp="1" noChangeArrowheads="1"/>
          </p:cNvSpPr>
          <p:nvPr>
            <p:ph type="ftr" idx="11"/>
          </p:nvPr>
        </p:nvSpPr>
        <p:spPr>
          <a:ln/>
        </p:spPr>
        <p:txBody>
          <a:bodyPr/>
          <a:lstStyle>
            <a:lvl1pPr>
              <a:defRPr/>
            </a:lvl1pPr>
          </a:lstStyle>
          <a:p>
            <a:pPr>
              <a:defRPr/>
            </a:pPr>
            <a:endParaRPr lang="en-US"/>
          </a:p>
        </p:txBody>
      </p:sp>
      <p:sp>
        <p:nvSpPr>
          <p:cNvPr id="5" name="Rectangle 3"/>
          <p:cNvSpPr>
            <a:spLocks noGrp="1" noChangeArrowheads="1"/>
          </p:cNvSpPr>
          <p:nvPr>
            <p:ph type="sldNum" idx="12"/>
          </p:nvPr>
        </p:nvSpPr>
        <p:spPr>
          <a:ln/>
        </p:spPr>
        <p:txBody>
          <a:bodyPr/>
          <a:lstStyle>
            <a:lvl1pPr>
              <a:defRPr/>
            </a:lvl1pPr>
          </a:lstStyle>
          <a:p>
            <a:pPr>
              <a:defRPr/>
            </a:pPr>
            <a:fld id="{06DF7AEC-080E-4817-9316-AEF955D5023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en-US"/>
          </a:p>
        </p:txBody>
      </p:sp>
      <p:sp>
        <p:nvSpPr>
          <p:cNvPr id="3" name="Rectangle 2"/>
          <p:cNvSpPr>
            <a:spLocks noGrp="1" noChangeArrowheads="1"/>
          </p:cNvSpPr>
          <p:nvPr>
            <p:ph type="ftr" idx="11"/>
          </p:nvPr>
        </p:nvSpPr>
        <p:spPr>
          <a:ln/>
        </p:spPr>
        <p:txBody>
          <a:bodyPr/>
          <a:lstStyle>
            <a:lvl1pPr>
              <a:defRPr/>
            </a:lvl1pPr>
          </a:lstStyle>
          <a:p>
            <a:pPr>
              <a:defRPr/>
            </a:pPr>
            <a:endParaRPr lang="en-US"/>
          </a:p>
        </p:txBody>
      </p:sp>
      <p:sp>
        <p:nvSpPr>
          <p:cNvPr id="4" name="Rectangle 3"/>
          <p:cNvSpPr>
            <a:spLocks noGrp="1" noChangeArrowheads="1"/>
          </p:cNvSpPr>
          <p:nvPr>
            <p:ph type="sldNum" idx="12"/>
          </p:nvPr>
        </p:nvSpPr>
        <p:spPr>
          <a:ln/>
        </p:spPr>
        <p:txBody>
          <a:bodyPr/>
          <a:lstStyle>
            <a:lvl1pPr>
              <a:defRPr/>
            </a:lvl1pPr>
          </a:lstStyle>
          <a:p>
            <a:pPr>
              <a:defRPr/>
            </a:pPr>
            <a:fld id="{384A3158-E75C-40EB-B9E2-5E6758B506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8B3D9C95-AFAE-4890-9AEB-B9A9B480A7B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A49520FE-90F5-4514-91BB-E9AE97B4E77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272B3CF7-8915-4728-BBBA-3DD8027957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9C20F8D6-6E4D-4889-8B84-A3EC70F6AFA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37EA72DA-72EA-41AD-ADF1-2354C4BEBA9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2"/>
          <p:cNvSpPr>
            <a:spLocks noGrp="1" noChangeArrowheads="1"/>
          </p:cNvSpPr>
          <p:nvPr>
            <p:ph type="ftr" idx="11"/>
          </p:nvPr>
        </p:nvSpPr>
        <p:spPr>
          <a:ln/>
        </p:spPr>
        <p:txBody>
          <a:bodyPr/>
          <a:lstStyle>
            <a:lvl1pPr>
              <a:defRPr/>
            </a:lvl1pPr>
          </a:lstStyle>
          <a:p>
            <a:pPr>
              <a:defRPr/>
            </a:pPr>
            <a:endParaRPr lang="en-US"/>
          </a:p>
        </p:txBody>
      </p:sp>
      <p:sp>
        <p:nvSpPr>
          <p:cNvPr id="5" name="Rectangle 3"/>
          <p:cNvSpPr>
            <a:spLocks noGrp="1" noChangeArrowheads="1"/>
          </p:cNvSpPr>
          <p:nvPr>
            <p:ph type="sldNum" idx="12"/>
          </p:nvPr>
        </p:nvSpPr>
        <p:spPr>
          <a:ln/>
        </p:spPr>
        <p:txBody>
          <a:bodyPr/>
          <a:lstStyle>
            <a:lvl1pPr>
              <a:defRPr/>
            </a:lvl1pPr>
          </a:lstStyle>
          <a:p>
            <a:pPr>
              <a:defRPr/>
            </a:pPr>
            <a:fld id="{66B5B8B9-7EB4-4A74-A706-D57F1F32C1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noChangeArrowheads="1"/>
          </p:cNvSpPr>
          <p:nvPr>
            <p:ph type="dt" idx="10"/>
          </p:nvPr>
        </p:nvSpPr>
        <p:spPr>
          <a:ln/>
        </p:spPr>
        <p:txBody>
          <a:bodyPr/>
          <a:lstStyle>
            <a:lvl1pPr>
              <a:defRPr/>
            </a:lvl1pPr>
          </a:lstStyle>
          <a:p>
            <a:pPr>
              <a:defRPr/>
            </a:pPr>
            <a:endParaRPr lang="en-US"/>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170FCD89-6F73-42EB-90CC-DFE09D148A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FF3FD007-2B20-4DA9-9FB1-DEED30EAF1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noChangeArrowheads="1"/>
          </p:cNvSpPr>
          <p:nvPr>
            <p:ph type="dt" idx="10"/>
          </p:nvPr>
        </p:nvSpPr>
        <p:spPr>
          <a:ln/>
        </p:spPr>
        <p:txBody>
          <a:bodyPr/>
          <a:lstStyle>
            <a:lvl1pPr>
              <a:defRPr/>
            </a:lvl1pPr>
          </a:lstStyle>
          <a:p>
            <a:pPr>
              <a:defRPr/>
            </a:pPr>
            <a:endParaRPr lang="en-US"/>
          </a:p>
        </p:txBody>
      </p:sp>
      <p:sp>
        <p:nvSpPr>
          <p:cNvPr id="8" name="Rectangle 2"/>
          <p:cNvSpPr>
            <a:spLocks noGrp="1" noChangeArrowheads="1"/>
          </p:cNvSpPr>
          <p:nvPr>
            <p:ph type="ftr" idx="11"/>
          </p:nvPr>
        </p:nvSpPr>
        <p:spPr>
          <a:ln/>
        </p:spPr>
        <p:txBody>
          <a:bodyPr/>
          <a:lstStyle>
            <a:lvl1pPr>
              <a:defRPr/>
            </a:lvl1pPr>
          </a:lstStyle>
          <a:p>
            <a:pPr>
              <a:defRPr/>
            </a:pPr>
            <a:endParaRPr lang="en-US"/>
          </a:p>
        </p:txBody>
      </p:sp>
      <p:sp>
        <p:nvSpPr>
          <p:cNvPr id="9" name="Rectangle 3"/>
          <p:cNvSpPr>
            <a:spLocks noGrp="1" noChangeArrowheads="1"/>
          </p:cNvSpPr>
          <p:nvPr>
            <p:ph type="sldNum" idx="12"/>
          </p:nvPr>
        </p:nvSpPr>
        <p:spPr>
          <a:ln/>
        </p:spPr>
        <p:txBody>
          <a:bodyPr/>
          <a:lstStyle>
            <a:lvl1pPr>
              <a:defRPr/>
            </a:lvl1pPr>
          </a:lstStyle>
          <a:p>
            <a:pPr>
              <a:defRPr/>
            </a:pPr>
            <a:fld id="{F420FD3C-44D5-45C5-A4A7-E619BE7363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2"/>
          <p:cNvSpPr>
            <a:spLocks noGrp="1" noChangeArrowheads="1"/>
          </p:cNvSpPr>
          <p:nvPr>
            <p:ph type="ftr" idx="11"/>
          </p:nvPr>
        </p:nvSpPr>
        <p:spPr>
          <a:ln/>
        </p:spPr>
        <p:txBody>
          <a:bodyPr/>
          <a:lstStyle>
            <a:lvl1pPr>
              <a:defRPr/>
            </a:lvl1pPr>
          </a:lstStyle>
          <a:p>
            <a:pPr>
              <a:defRPr/>
            </a:pPr>
            <a:endParaRPr lang="en-US"/>
          </a:p>
        </p:txBody>
      </p:sp>
      <p:sp>
        <p:nvSpPr>
          <p:cNvPr id="5" name="Rectangle 3"/>
          <p:cNvSpPr>
            <a:spLocks noGrp="1" noChangeArrowheads="1"/>
          </p:cNvSpPr>
          <p:nvPr>
            <p:ph type="sldNum" idx="12"/>
          </p:nvPr>
        </p:nvSpPr>
        <p:spPr>
          <a:ln/>
        </p:spPr>
        <p:txBody>
          <a:bodyPr/>
          <a:lstStyle>
            <a:lvl1pPr>
              <a:defRPr/>
            </a:lvl1pPr>
          </a:lstStyle>
          <a:p>
            <a:pPr>
              <a:defRPr/>
            </a:pPr>
            <a:fld id="{06DF7AEC-080E-4817-9316-AEF955D502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en-US"/>
          </a:p>
        </p:txBody>
      </p:sp>
      <p:sp>
        <p:nvSpPr>
          <p:cNvPr id="3" name="Rectangle 2"/>
          <p:cNvSpPr>
            <a:spLocks noGrp="1" noChangeArrowheads="1"/>
          </p:cNvSpPr>
          <p:nvPr>
            <p:ph type="ftr" idx="11"/>
          </p:nvPr>
        </p:nvSpPr>
        <p:spPr>
          <a:ln/>
        </p:spPr>
        <p:txBody>
          <a:bodyPr/>
          <a:lstStyle>
            <a:lvl1pPr>
              <a:defRPr/>
            </a:lvl1pPr>
          </a:lstStyle>
          <a:p>
            <a:pPr>
              <a:defRPr/>
            </a:pPr>
            <a:endParaRPr lang="en-US"/>
          </a:p>
        </p:txBody>
      </p:sp>
      <p:sp>
        <p:nvSpPr>
          <p:cNvPr id="4" name="Rectangle 3"/>
          <p:cNvSpPr>
            <a:spLocks noGrp="1" noChangeArrowheads="1"/>
          </p:cNvSpPr>
          <p:nvPr>
            <p:ph type="sldNum" idx="12"/>
          </p:nvPr>
        </p:nvSpPr>
        <p:spPr>
          <a:ln/>
        </p:spPr>
        <p:txBody>
          <a:bodyPr/>
          <a:lstStyle>
            <a:lvl1pPr>
              <a:defRPr/>
            </a:lvl1pPr>
          </a:lstStyle>
          <a:p>
            <a:pPr>
              <a:defRPr/>
            </a:pPr>
            <a:fld id="{384A3158-E75C-40EB-B9E2-5E6758B506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A49520FE-90F5-4514-91BB-E9AE97B4E7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dt" idx="10"/>
          </p:nvPr>
        </p:nvSpPr>
        <p:spPr>
          <a:ln/>
        </p:spPr>
        <p:txBody>
          <a:bodyPr/>
          <a:lstStyle>
            <a:lvl1pPr>
              <a:defRPr/>
            </a:lvl1pPr>
          </a:lstStyle>
          <a:p>
            <a:pPr>
              <a:defRPr/>
            </a:pPr>
            <a:endParaRPr lang="en-US"/>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272B3CF7-8915-4728-BBBA-3DD8027957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8E8FC"/>
            </a:gs>
          </a:gsLst>
          <a:lin ang="54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 pos="1447800" algn="l"/>
              </a:tabLst>
              <a:defRPr sz="1400">
                <a:solidFill>
                  <a:srgbClr val="000000"/>
                </a:solidFill>
                <a:latin typeface="Times New Roman" pitchFamily="18" charset="0"/>
                <a:cs typeface="Lucida Sans Unicode" pitchFamily="34" charset="0"/>
              </a:defRPr>
            </a:lvl1pPr>
          </a:lstStyle>
          <a:p>
            <a:pPr>
              <a:defRPr/>
            </a:pPr>
            <a:endParaRPr lang="en-US"/>
          </a:p>
        </p:txBody>
      </p:sp>
      <p:sp>
        <p:nvSpPr>
          <p:cNvPr id="2050" name="Rectangle 2"/>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endParaRPr lang="en-US"/>
          </a:p>
        </p:txBody>
      </p:sp>
      <p:sp>
        <p:nvSpPr>
          <p:cNvPr id="2051" name="Rectangle 3"/>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a:solidFill>
                  <a:srgbClr val="000000"/>
                </a:solidFill>
                <a:latin typeface="Times New Roman" pitchFamily="18" charset="0"/>
                <a:cs typeface="Lucida Sans Unicode" pitchFamily="34" charset="0"/>
              </a:defRPr>
            </a:lvl1pPr>
          </a:lstStyle>
          <a:p>
            <a:pPr>
              <a:defRPr/>
            </a:pPr>
            <a:fld id="{4EDAFF59-D536-4B33-AB0C-1114D88C5158}" type="slidenum">
              <a:rPr lang="en-US"/>
              <a:pPr>
                <a:defRPr/>
              </a:pPr>
              <a:t>‹#›</a:t>
            </a:fld>
            <a:endParaRPr lang="en-US"/>
          </a:p>
        </p:txBody>
      </p:sp>
      <p:pic>
        <p:nvPicPr>
          <p:cNvPr id="1029" name="Picture 4"/>
          <p:cNvPicPr>
            <a:picLocks noChangeAspect="1" noChangeArrowheads="1"/>
          </p:cNvPicPr>
          <p:nvPr/>
        </p:nvPicPr>
        <p:blipFill>
          <a:blip r:embed="rId14" cstate="print"/>
          <a:srcRect b="62086"/>
          <a:stretch>
            <a:fillRect/>
          </a:stretch>
        </p:blipFill>
        <p:spPr bwMode="auto">
          <a:xfrm>
            <a:off x="0" y="0"/>
            <a:ext cx="9144000" cy="1371600"/>
          </a:xfrm>
          <a:prstGeom prst="rect">
            <a:avLst/>
          </a:prstGeom>
          <a:noFill/>
          <a:ln w="9525">
            <a:noFill/>
            <a:round/>
            <a:headEnd/>
            <a:tailEnd/>
          </a:ln>
        </p:spPr>
      </p:pic>
      <p:sp>
        <p:nvSpPr>
          <p:cNvPr id="1030" name="Rectangle 5"/>
          <p:cNvSpPr>
            <a:spLocks noGrp="1" noChangeArrowheads="1"/>
          </p:cNvSpPr>
          <p:nvPr>
            <p:ph type="title"/>
          </p:nvPr>
        </p:nvSpPr>
        <p:spPr bwMode="auto">
          <a:xfrm>
            <a:off x="457200" y="27305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31" name="Rectangle 6"/>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8E8FC"/>
            </a:gs>
          </a:gsLst>
          <a:lin ang="54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 pos="1447800" algn="l"/>
              </a:tabLst>
              <a:defRPr sz="1400">
                <a:solidFill>
                  <a:srgbClr val="000000"/>
                </a:solidFill>
                <a:latin typeface="Times New Roman" pitchFamily="18" charset="0"/>
                <a:cs typeface="Lucida Sans Unicode" pitchFamily="34" charset="0"/>
              </a:defRPr>
            </a:lvl1pPr>
          </a:lstStyle>
          <a:p>
            <a:pPr>
              <a:defRPr/>
            </a:pPr>
            <a:endParaRPr lang="en-US"/>
          </a:p>
        </p:txBody>
      </p:sp>
      <p:sp>
        <p:nvSpPr>
          <p:cNvPr id="2050" name="Rectangle 2"/>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endParaRPr lang="en-US"/>
          </a:p>
        </p:txBody>
      </p:sp>
      <p:sp>
        <p:nvSpPr>
          <p:cNvPr id="2051" name="Rectangle 3"/>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a:solidFill>
                  <a:srgbClr val="000000"/>
                </a:solidFill>
                <a:latin typeface="Times New Roman" pitchFamily="18" charset="0"/>
                <a:cs typeface="Lucida Sans Unicode" pitchFamily="34" charset="0"/>
              </a:defRPr>
            </a:lvl1pPr>
          </a:lstStyle>
          <a:p>
            <a:pPr>
              <a:defRPr/>
            </a:pPr>
            <a:fld id="{4EDAFF59-D536-4B33-AB0C-1114D88C5158}" type="slidenum">
              <a:rPr lang="en-US"/>
              <a:pPr>
                <a:defRPr/>
              </a:pPr>
              <a:t>‹#›</a:t>
            </a:fld>
            <a:endParaRPr lang="en-US"/>
          </a:p>
        </p:txBody>
      </p:sp>
      <p:pic>
        <p:nvPicPr>
          <p:cNvPr id="1029" name="Picture 4"/>
          <p:cNvPicPr>
            <a:picLocks noChangeAspect="1" noChangeArrowheads="1"/>
          </p:cNvPicPr>
          <p:nvPr/>
        </p:nvPicPr>
        <p:blipFill>
          <a:blip r:embed="rId14" cstate="print"/>
          <a:srcRect b="62086"/>
          <a:stretch>
            <a:fillRect/>
          </a:stretch>
        </p:blipFill>
        <p:spPr bwMode="auto">
          <a:xfrm>
            <a:off x="0" y="0"/>
            <a:ext cx="9144000" cy="1371600"/>
          </a:xfrm>
          <a:prstGeom prst="rect">
            <a:avLst/>
          </a:prstGeom>
          <a:noFill/>
          <a:ln w="9525">
            <a:noFill/>
            <a:round/>
            <a:headEnd/>
            <a:tailEnd/>
          </a:ln>
        </p:spPr>
      </p:pic>
      <p:sp>
        <p:nvSpPr>
          <p:cNvPr id="1030" name="Rectangle 5"/>
          <p:cNvSpPr>
            <a:spLocks noGrp="1" noChangeArrowheads="1"/>
          </p:cNvSpPr>
          <p:nvPr>
            <p:ph type="title"/>
          </p:nvPr>
        </p:nvSpPr>
        <p:spPr bwMode="auto">
          <a:xfrm>
            <a:off x="457200" y="27305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31" name="Rectangle 6"/>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495800"/>
            <a:ext cx="8839200" cy="1470025"/>
          </a:xfrm>
        </p:spPr>
        <p:txBody>
          <a:bodyPr/>
          <a:lstStyle/>
          <a:p>
            <a:r>
              <a:rPr lang="en-US" sz="3200" b="1" dirty="0" smtClean="0"/>
              <a:t/>
            </a:r>
            <a:br>
              <a:rPr lang="en-US" sz="3200" b="1" dirty="0" smtClean="0"/>
            </a:br>
            <a:r>
              <a:rPr lang="en-US" sz="3200" b="1" dirty="0" smtClean="0"/>
              <a:t>healthfinder.gov Provides </a:t>
            </a:r>
            <a:r>
              <a:rPr lang="en-US" sz="3200" b="1" dirty="0"/>
              <a:t>Technologies </a:t>
            </a:r>
            <a:r>
              <a:rPr lang="en-US" sz="3200" b="1" dirty="0" smtClean="0"/>
              <a:t/>
            </a:r>
            <a:br>
              <a:rPr lang="en-US" sz="3200" b="1" dirty="0" smtClean="0"/>
            </a:br>
            <a:r>
              <a:rPr lang="en-US" sz="3200" b="1" dirty="0" smtClean="0"/>
              <a:t>to Support </a:t>
            </a:r>
            <a:r>
              <a:rPr lang="en-US" sz="3200" b="1" dirty="0"/>
              <a:t>Better Health Care</a:t>
            </a:r>
            <a:r>
              <a:rPr lang="en-US" sz="3200" dirty="0"/>
              <a:t/>
            </a:r>
            <a:br>
              <a:rPr lang="en-US" sz="3200" dirty="0"/>
            </a:br>
            <a:r>
              <a:rPr lang="en-US" sz="3200" dirty="0" smtClean="0"/>
              <a:t/>
            </a:r>
            <a:br>
              <a:rPr lang="en-US" sz="3200" dirty="0" smtClean="0"/>
            </a:br>
            <a:r>
              <a:rPr lang="en-US" sz="2400" dirty="0" smtClean="0"/>
              <a:t>Ellen Langhans, MA</a:t>
            </a:r>
            <a:br>
              <a:rPr lang="en-US" sz="2400" dirty="0" smtClean="0"/>
            </a:br>
            <a:r>
              <a:rPr lang="en-US" sz="2400" dirty="0" smtClean="0"/>
              <a:t>Dialogue on Diversity Symposium</a:t>
            </a:r>
            <a:br>
              <a:rPr lang="en-US" sz="2400" dirty="0" smtClean="0"/>
            </a:br>
            <a:r>
              <a:rPr lang="en-US" sz="2400" dirty="0" smtClean="0"/>
              <a:t>May 20, 2015</a:t>
            </a:r>
            <a:r>
              <a:rPr lang="en-US" sz="2400" b="1" i="1" dirty="0" smtClean="0">
                <a:cs typeface="Helvetica" pitchFamily="34" charset="0"/>
              </a:rPr>
              <a:t/>
            </a:r>
            <a:br>
              <a:rPr lang="en-US" sz="2400" b="1" i="1" dirty="0" smtClean="0">
                <a:cs typeface="Helvetica" pitchFamily="34" charset="0"/>
              </a:rPr>
            </a:br>
            <a:r>
              <a:rPr lang="en-US" sz="3200" b="1" i="1" dirty="0">
                <a:latin typeface="Helvetica" pitchFamily="34" charset="0"/>
                <a:cs typeface="Helvetica" pitchFamily="34" charset="0"/>
              </a:rPr>
              <a:t/>
            </a:r>
            <a:br>
              <a:rPr lang="en-US" sz="3200" b="1" i="1" dirty="0">
                <a:latin typeface="Helvetica" pitchFamily="34" charset="0"/>
                <a:cs typeface="Helvetica" pitchFamily="34" charset="0"/>
              </a:rPr>
            </a:br>
            <a:r>
              <a:rPr lang="en-US" sz="3200" b="1" i="1" dirty="0" smtClean="0">
                <a:latin typeface="Helvetica" pitchFamily="34" charset="0"/>
                <a:cs typeface="Helvetica" pitchFamily="34" charset="0"/>
              </a:rPr>
              <a:t/>
            </a:r>
            <a:br>
              <a:rPr lang="en-US" sz="3200" b="1" i="1" dirty="0" smtClean="0">
                <a:latin typeface="Helvetica" pitchFamily="34" charset="0"/>
                <a:cs typeface="Helvetica" pitchFamily="34" charset="0"/>
              </a:rPr>
            </a:br>
            <a:endParaRPr lang="en-US" sz="2800" dirty="0">
              <a:latin typeface="Helvetica" pitchFamily="34" charset="0"/>
              <a:cs typeface="Helvetica" pitchFamily="34" charset="0"/>
            </a:endParaRPr>
          </a:p>
        </p:txBody>
      </p:sp>
      <p:pic>
        <p:nvPicPr>
          <p:cNvPr id="5" name="Picture 5" descr="odphplogocolor"/>
          <p:cNvPicPr>
            <a:picLocks noChangeAspect="1" noChangeArrowheads="1"/>
          </p:cNvPicPr>
          <p:nvPr/>
        </p:nvPicPr>
        <p:blipFill>
          <a:blip r:embed="rId3" cstate="print"/>
          <a:srcRect/>
          <a:stretch>
            <a:fillRect/>
          </a:stretch>
        </p:blipFill>
        <p:spPr bwMode="auto">
          <a:xfrm>
            <a:off x="7620000" y="5334000"/>
            <a:ext cx="1324209" cy="1325563"/>
          </a:xfrm>
          <a:prstGeom prst="rect">
            <a:avLst/>
          </a:prstGeom>
          <a:noFill/>
          <a:ln w="9525">
            <a:noFill/>
            <a:miter lim="800000"/>
            <a:headEnd/>
            <a:tailEnd/>
          </a:ln>
        </p:spPr>
      </p:pic>
      <p:pic>
        <p:nvPicPr>
          <p:cNvPr id="40964" name="Picture 4" descr="http://upload.wikimedia.org/wikipedia/commons/thumb/1/15/US-DeptOfHHS-Logo.svg/120px-US-DeptOfHHS-Logo.svg.png"/>
          <p:cNvPicPr>
            <a:picLocks noChangeAspect="1" noChangeArrowheads="1"/>
          </p:cNvPicPr>
          <p:nvPr/>
        </p:nvPicPr>
        <p:blipFill>
          <a:blip r:embed="rId4" cstate="print"/>
          <a:srcRect/>
          <a:stretch>
            <a:fillRect/>
          </a:stretch>
        </p:blipFill>
        <p:spPr bwMode="auto">
          <a:xfrm>
            <a:off x="228600" y="5029200"/>
            <a:ext cx="1676400" cy="1676402"/>
          </a:xfrm>
          <a:prstGeom prst="rect">
            <a:avLst/>
          </a:prstGeom>
          <a:noFill/>
        </p:spPr>
      </p:pic>
      <p:pic>
        <p:nvPicPr>
          <p:cNvPr id="7" name="Picture 6" descr="healthfinder_Timeline_Photo_fall.jpg"/>
          <p:cNvPicPr>
            <a:picLocks noChangeAspect="1"/>
          </p:cNvPicPr>
          <p:nvPr/>
        </p:nvPicPr>
        <p:blipFill>
          <a:blip r:embed="rId5" cstate="print"/>
          <a:stretch>
            <a:fillRect/>
          </a:stretch>
        </p:blipFill>
        <p:spPr>
          <a:xfrm>
            <a:off x="0" y="0"/>
            <a:ext cx="9144000" cy="33846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HF small.jpg"/>
          <p:cNvPicPr>
            <a:picLocks noChangeAspect="1"/>
          </p:cNvPicPr>
          <p:nvPr/>
        </p:nvPicPr>
        <p:blipFill>
          <a:blip r:embed="rId3" cstate="print"/>
          <a:stretch>
            <a:fillRect/>
          </a:stretch>
        </p:blipFill>
        <p:spPr>
          <a:xfrm rot="247386">
            <a:off x="4587327" y="12559"/>
            <a:ext cx="4686300"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7" name="Slide Number Placeholder 4"/>
          <p:cNvSpPr>
            <a:spLocks noGrp="1"/>
          </p:cNvSpPr>
          <p:nvPr>
            <p:ph type="sldNum" sz="quarter" idx="12"/>
          </p:nvPr>
        </p:nvSpPr>
        <p:spPr>
          <a:noFill/>
        </p:spPr>
        <p:txBody>
          <a:bodyPr/>
          <a:lstStyle/>
          <a:p>
            <a:fld id="{17A821FE-4070-4447-B9B6-06794E57AD0B}" type="slidenum">
              <a:rPr lang="en-US" smtClean="0">
                <a:latin typeface="Helvetica" pitchFamily="34" charset="0"/>
              </a:rPr>
              <a:pPr/>
              <a:t>10</a:t>
            </a:fld>
            <a:endParaRPr lang="en-US" smtClean="0">
              <a:latin typeface="Helvetica" pitchFamily="34" charset="0"/>
            </a:endParaRPr>
          </a:p>
        </p:txBody>
      </p:sp>
      <p:pic>
        <p:nvPicPr>
          <p:cNvPr id="7" name="Picture 6" descr="myHFResults-65.jpg"/>
          <p:cNvPicPr>
            <a:picLocks noChangeAspect="1"/>
          </p:cNvPicPr>
          <p:nvPr/>
        </p:nvPicPr>
        <p:blipFill>
          <a:blip r:embed="rId4" cstate="print"/>
          <a:stretch>
            <a:fillRect/>
          </a:stretch>
        </p:blipFill>
        <p:spPr>
          <a:xfrm rot="21430194">
            <a:off x="132397" y="1251542"/>
            <a:ext cx="4998720" cy="548640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bwMode="auto">
          <a:xfrm>
            <a:off x="228600" y="914400"/>
            <a:ext cx="2590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8" name="Picture 7" descr="myHFresults_SomeRecs.jpg"/>
          <p:cNvPicPr>
            <a:picLocks noChangeAspect="1"/>
          </p:cNvPicPr>
          <p:nvPr/>
        </p:nvPicPr>
        <p:blipFill>
          <a:blip r:embed="rId5" cstate="print"/>
          <a:srcRect b="21112"/>
          <a:stretch>
            <a:fillRect/>
          </a:stretch>
        </p:blipFill>
        <p:spPr>
          <a:xfrm rot="352864">
            <a:off x="4091193" y="2350001"/>
            <a:ext cx="4846754" cy="427092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30221" y="184150"/>
            <a:ext cx="4457701" cy="730250"/>
          </a:xfrm>
        </p:spPr>
        <p:txBody>
          <a:bodyPr/>
          <a:lstStyle/>
          <a:p>
            <a:pPr algn="l"/>
            <a:r>
              <a:rPr lang="en-US" sz="3200" dirty="0" smtClean="0"/>
              <a:t>Results Page</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1143000"/>
          </a:xfrm>
        </p:spPr>
        <p:txBody>
          <a:bodyPr/>
          <a:lstStyle/>
          <a:p>
            <a:pPr algn="l"/>
            <a:r>
              <a:rPr lang="en-US" dirty="0" smtClean="0"/>
              <a:t>So why expand technologies?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Digital Government Strategy</a:t>
            </a:r>
          </a:p>
          <a:p>
            <a:endParaRPr lang="en-US" sz="2400" dirty="0" smtClean="0"/>
          </a:p>
          <a:p>
            <a:pPr>
              <a:buFont typeface="Arial" pitchFamily="34" charset="0"/>
              <a:buChar char="•"/>
            </a:pPr>
            <a:r>
              <a:rPr lang="en-US" sz="2400" dirty="0" smtClean="0"/>
              <a:t>Cell phone use in the U.S.</a:t>
            </a:r>
          </a:p>
          <a:p>
            <a:pPr lvl="1">
              <a:buFont typeface="Arial" pitchFamily="34" charset="0"/>
              <a:buChar char="•"/>
            </a:pPr>
            <a:r>
              <a:rPr lang="en-US" sz="2400" dirty="0" smtClean="0"/>
              <a:t>56% of adults own smart phones</a:t>
            </a:r>
          </a:p>
          <a:p>
            <a:pPr lvl="1">
              <a:buFont typeface="Arial" pitchFamily="34" charset="0"/>
              <a:buChar char="•"/>
            </a:pPr>
            <a:r>
              <a:rPr lang="en-US" sz="2400" dirty="0" smtClean="0"/>
              <a:t>19% of adults have downloaded health apps</a:t>
            </a:r>
          </a:p>
          <a:p>
            <a:pPr lvl="1">
              <a:buFont typeface="Arial" pitchFamily="34" charset="0"/>
              <a:buChar char="•"/>
            </a:pPr>
            <a:r>
              <a:rPr lang="en-US" sz="2400" dirty="0" smtClean="0"/>
              <a:t>Access to underserved populations</a:t>
            </a:r>
          </a:p>
          <a:p>
            <a:pPr lvl="1"/>
            <a:endParaRPr lang="en-US" sz="2400" dirty="0" smtClean="0"/>
          </a:p>
          <a:p>
            <a:pPr>
              <a:buFont typeface="Arial" pitchFamily="34" charset="0"/>
              <a:buChar char="•"/>
            </a:pPr>
            <a:r>
              <a:rPr lang="en-US" sz="2400" dirty="0" smtClean="0"/>
              <a:t>Content syndication and responsive design</a:t>
            </a:r>
          </a:p>
          <a:p>
            <a:pPr marL="0" indent="0"/>
            <a:endParaRPr lang="en-US" sz="2400" dirty="0" smtClean="0"/>
          </a:p>
          <a:p>
            <a:pPr>
              <a:buFont typeface="Arial" pitchFamily="34" charset="0"/>
              <a:buChar char="•"/>
            </a:pPr>
            <a:r>
              <a:rPr lang="en-US" sz="2400" dirty="0" smtClean="0"/>
              <a:t>Enhance program offerings and brand awareness</a:t>
            </a:r>
          </a:p>
          <a:p>
            <a:pPr lvl="1">
              <a:buFont typeface="Arial" pitchFamily="34" charset="0"/>
              <a:buChar char="•"/>
            </a:pPr>
            <a:endParaRPr lang="en-US" dirty="0" smtClean="0"/>
          </a:p>
          <a:p>
            <a:pPr lvl="1"/>
            <a:endParaRPr lang="en-US" dirty="0" smtClean="0"/>
          </a:p>
          <a:p>
            <a:pPr lvl="1">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cxnSp>
        <p:nvCxnSpPr>
          <p:cNvPr id="4" name="Straight Connector 3"/>
          <p:cNvCxnSpPr/>
          <p:nvPr/>
        </p:nvCxnSpPr>
        <p:spPr bwMode="auto">
          <a:xfrm>
            <a:off x="457200" y="1066800"/>
            <a:ext cx="7620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45267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8013" cy="1143000"/>
          </a:xfrm>
          <a:noFill/>
          <a:ln w="9525">
            <a:noFill/>
            <a:round/>
            <a:headEnd/>
            <a:tailEnd/>
          </a:ln>
        </p:spPr>
        <p:txBody>
          <a:bodyPr vert="horz" wrap="square" lIns="0" tIns="0" rIns="0" bIns="0" numCol="1" anchor="ctr" anchorCtr="0" compatLnSpc="1">
            <a:prstTxWarp prst="textNoShape">
              <a:avLst/>
            </a:prstTxWarp>
          </a:bodyPr>
          <a:lstStyle/>
          <a:p>
            <a:pPr algn="l"/>
            <a:r>
              <a:rPr lang="en-US" sz="3200" dirty="0"/>
              <a:t>Content Syndication and API</a:t>
            </a:r>
          </a:p>
        </p:txBody>
      </p:sp>
      <p:pic>
        <p:nvPicPr>
          <p:cNvPr id="4" name="Content Placeholder 3" descr="hf _ content synd.jpg"/>
          <p:cNvPicPr>
            <a:picLocks noGrp="1" noChangeAspect="1"/>
          </p:cNvPicPr>
          <p:nvPr>
            <p:ph idx="1"/>
          </p:nvPr>
        </p:nvPicPr>
        <p:blipFill>
          <a:blip r:embed="rId3" cstate="print"/>
          <a:stretch>
            <a:fillRect/>
          </a:stretch>
        </p:blipFill>
        <p:spPr>
          <a:xfrm>
            <a:off x="228600" y="1371600"/>
            <a:ext cx="5386161" cy="4524375"/>
          </a:xfrm>
        </p:spPr>
      </p:pic>
      <p:pic>
        <p:nvPicPr>
          <p:cNvPr id="5" name="Picture 4" descr="hf API.jpg"/>
          <p:cNvPicPr>
            <a:picLocks noChangeAspect="1"/>
          </p:cNvPicPr>
          <p:nvPr/>
        </p:nvPicPr>
        <p:blipFill>
          <a:blip r:embed="rId4" cstate="print"/>
          <a:stretch>
            <a:fillRect/>
          </a:stretch>
        </p:blipFill>
        <p:spPr>
          <a:xfrm>
            <a:off x="2743200" y="2209800"/>
            <a:ext cx="6029132" cy="4114800"/>
          </a:xfrm>
          <a:prstGeom prst="rect">
            <a:avLst/>
          </a:prstGeom>
        </p:spPr>
      </p:pic>
      <p:cxnSp>
        <p:nvCxnSpPr>
          <p:cNvPr id="6" name="Straight Connector 5"/>
          <p:cNvCxnSpPr/>
          <p:nvPr/>
        </p:nvCxnSpPr>
        <p:spPr bwMode="auto">
          <a:xfrm>
            <a:off x="228600" y="914400"/>
            <a:ext cx="510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11149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round/>
            <a:headEnd/>
            <a:tailEnd/>
          </a:ln>
        </p:spPr>
        <p:txBody>
          <a:bodyPr vert="horz" wrap="square" lIns="0" tIns="0" rIns="0" bIns="0" numCol="1" anchor="ctr" anchorCtr="0" compatLnSpc="1">
            <a:prstTxWarp prst="textNoShape">
              <a:avLst/>
            </a:prstTxWarp>
          </a:bodyPr>
          <a:lstStyle/>
          <a:p>
            <a:pPr algn="l"/>
            <a:r>
              <a:rPr lang="en-US" sz="3200" dirty="0"/>
              <a:t>healthfinder API – bringing </a:t>
            </a:r>
            <a:r>
              <a:rPr lang="en-US" sz="3200" dirty="0" smtClean="0"/>
              <a:t>important prevention </a:t>
            </a:r>
            <a:r>
              <a:rPr lang="en-US" sz="3200" dirty="0"/>
              <a:t>information to more people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000" dirty="0"/>
              <a:t>The</a:t>
            </a:r>
            <a:r>
              <a:rPr lang="en-US" sz="2000" dirty="0" smtClean="0"/>
              <a:t> </a:t>
            </a:r>
            <a:r>
              <a:rPr lang="en-US" sz="2000" dirty="0"/>
              <a:t>healthfinder API “opens up” the Health Topics A-Z  content and the </a:t>
            </a:r>
            <a:r>
              <a:rPr lang="en-US" sz="2000" dirty="0" err="1"/>
              <a:t>myhealthfinder</a:t>
            </a:r>
            <a:r>
              <a:rPr lang="en-US" sz="2000" dirty="0"/>
              <a:t> results to an application programming interface, allowing others to interact with the content as they see fit – whether it’s in another website or mobile applications, etc. </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With these easy-to-use </a:t>
            </a:r>
            <a:r>
              <a:rPr lang="en-US" sz="2000" dirty="0"/>
              <a:t>tools, </a:t>
            </a:r>
            <a:r>
              <a:rPr lang="en-US" sz="2000" dirty="0" smtClean="0"/>
              <a:t>content is </a:t>
            </a:r>
            <a:r>
              <a:rPr lang="en-US" sz="2000" dirty="0"/>
              <a:t>broken down on a granular level so API users can easily display the content they want in the ways they </a:t>
            </a:r>
            <a:r>
              <a:rPr lang="en-US" sz="2000" dirty="0" smtClean="0"/>
              <a:t>want</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Smaller organizations (with smaller budgets) can use these free tools to share important prevention information with their constituents </a:t>
            </a: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cxnSp>
        <p:nvCxnSpPr>
          <p:cNvPr id="4" name="Straight Connector 3"/>
          <p:cNvCxnSpPr/>
          <p:nvPr/>
        </p:nvCxnSpPr>
        <p:spPr bwMode="auto">
          <a:xfrm>
            <a:off x="457200" y="1371600"/>
            <a:ext cx="7086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6742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305800" cy="1470025"/>
          </a:xfrm>
        </p:spPr>
        <p:txBody>
          <a:bodyPr/>
          <a:lstStyle/>
          <a:p>
            <a:pPr algn="l"/>
            <a:r>
              <a:rPr lang="en-US" dirty="0" smtClean="0"/>
              <a:t>Thank You!</a:t>
            </a:r>
            <a:br>
              <a:rPr lang="en-US" dirty="0" smtClean="0"/>
            </a:br>
            <a:r>
              <a:rPr lang="en-US" sz="3600" dirty="0"/>
              <a:t/>
            </a:r>
            <a:br>
              <a:rPr lang="en-US" sz="3600" dirty="0"/>
            </a:br>
            <a:r>
              <a:rPr lang="en-US" sz="3600" dirty="0" smtClean="0"/>
              <a:t>Ellen Langhans </a:t>
            </a:r>
            <a:r>
              <a:rPr lang="en-US" sz="3600" u="sng" dirty="0" smtClean="0">
                <a:solidFill>
                  <a:srgbClr val="2108B8"/>
                </a:solidFill>
              </a:rPr>
              <a:t>ellen.langhans@hhs.gov</a:t>
            </a:r>
            <a:r>
              <a:rPr lang="en-US" sz="3600" dirty="0" smtClean="0">
                <a:solidFill>
                  <a:srgbClr val="0070C0"/>
                </a:solidFill>
              </a:rPr>
              <a:t/>
            </a:r>
            <a:br>
              <a:rPr lang="en-US" sz="3600" dirty="0" smtClean="0">
                <a:solidFill>
                  <a:srgbClr val="0070C0"/>
                </a:solidFill>
              </a:rPr>
            </a:br>
            <a:r>
              <a:rPr lang="en-US" sz="3600" dirty="0" smtClean="0"/>
              <a:t/>
            </a:r>
            <a:br>
              <a:rPr lang="en-US" sz="3600" dirty="0" smtClean="0"/>
            </a:br>
            <a:r>
              <a:rPr lang="en-US" sz="3600" dirty="0"/>
              <a:t/>
            </a:r>
            <a:br>
              <a:rPr lang="en-US" sz="3600" dirty="0"/>
            </a:br>
            <a:endParaRPr lang="en-US" sz="3600" dirty="0"/>
          </a:p>
        </p:txBody>
      </p:sp>
      <p:cxnSp>
        <p:nvCxnSpPr>
          <p:cNvPr id="3" name="Straight Connector 2"/>
          <p:cNvCxnSpPr/>
          <p:nvPr/>
        </p:nvCxnSpPr>
        <p:spPr bwMode="auto">
          <a:xfrm>
            <a:off x="304800" y="1905000"/>
            <a:ext cx="44196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801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Presentation Overview</a:t>
            </a:r>
            <a:endParaRPr lang="en-US" sz="3200" dirty="0"/>
          </a:p>
        </p:txBody>
      </p:sp>
      <p:sp>
        <p:nvSpPr>
          <p:cNvPr id="3" name="Content Placeholder 2"/>
          <p:cNvSpPr>
            <a:spLocks noGrp="1"/>
          </p:cNvSpPr>
          <p:nvPr>
            <p:ph idx="1"/>
          </p:nvPr>
        </p:nvSpPr>
        <p:spPr>
          <a:xfrm>
            <a:off x="609600" y="1600200"/>
            <a:ext cx="7772399" cy="4524375"/>
          </a:xfrm>
        </p:spPr>
        <p:txBody>
          <a:bodyPr/>
          <a:lstStyle/>
          <a:p>
            <a:pPr marL="457200" indent="-457200">
              <a:buFont typeface="Arial" panose="020B0604020202020204" pitchFamily="34" charset="0"/>
              <a:buChar char="•"/>
            </a:pPr>
            <a:r>
              <a:rPr lang="en-US" sz="2400" dirty="0" smtClean="0"/>
              <a:t>Office of Disease Prevention and Health Promotion background</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Health IT, health literacy, and healthfinder.gov</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a:t>h</a:t>
            </a:r>
            <a:r>
              <a:rPr lang="en-US" sz="2400" dirty="0" smtClean="0"/>
              <a:t>ealthfinder.gov API and content syndication – bringing important prevention information to more people through the use of technology</a:t>
            </a:r>
          </a:p>
          <a:p>
            <a:pPr marL="457200" indent="-457200">
              <a:buFont typeface="Arial" panose="020B0604020202020204"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cxnSp>
        <p:nvCxnSpPr>
          <p:cNvPr id="4" name="Straight Connector 3"/>
          <p:cNvCxnSpPr/>
          <p:nvPr/>
        </p:nvCxnSpPr>
        <p:spPr bwMode="auto">
          <a:xfrm>
            <a:off x="228600" y="1219200"/>
            <a:ext cx="6248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noFill/>
            <a:round/>
            <a:headEnd/>
            <a:tailEnd/>
          </a:ln>
        </p:spPr>
        <p:txBody>
          <a:bodyPr vert="horz" wrap="square" lIns="0" tIns="0" rIns="0" bIns="0" numCol="1" anchor="ctr" anchorCtr="0" compatLnSpc="1">
            <a:prstTxWarp prst="textNoShape">
              <a:avLst/>
            </a:prstTxWarp>
          </a:bodyPr>
          <a:lstStyle/>
          <a:p>
            <a:pPr algn="l"/>
            <a:r>
              <a:rPr lang="en-US" sz="3200" dirty="0"/>
              <a:t>Office of Disease Prevention and Health Promotion (ODPHP)</a:t>
            </a:r>
          </a:p>
        </p:txBody>
      </p:sp>
      <p:sp>
        <p:nvSpPr>
          <p:cNvPr id="4" name="Content Placeholder 3"/>
          <p:cNvSpPr>
            <a:spLocks noGrp="1"/>
          </p:cNvSpPr>
          <p:nvPr>
            <p:ph idx="1"/>
          </p:nvPr>
        </p:nvSpPr>
        <p:spPr/>
        <p:txBody>
          <a:bodyPr/>
          <a:lstStyle/>
          <a:p>
            <a:endParaRPr lang="en-US" dirty="0" smtClean="0"/>
          </a:p>
          <a:p>
            <a:pPr marL="457200" indent="-457200">
              <a:buFont typeface="Arial" panose="020B0604020202020204" pitchFamily="34" charset="0"/>
              <a:buChar char="•"/>
            </a:pPr>
            <a:r>
              <a:rPr lang="en-US" sz="2800" dirty="0" smtClean="0"/>
              <a:t>ODPHP creates policy and provides guidance, tools, and resources to help Americans live healthier lives</a:t>
            </a:r>
          </a:p>
          <a:p>
            <a:pPr marL="457200" indent="-457200">
              <a:buFont typeface="Arial" panose="020B0604020202020204" pitchFamily="34" charset="0"/>
              <a:buChar char="•"/>
            </a:pPr>
            <a:r>
              <a:rPr lang="en-US" sz="2800" dirty="0" smtClean="0"/>
              <a:t>Our work on a wide array of health topics supports both consumers (e.g., healthfinder.gov) and health professionals (e.g., Healthy People 2020, Dietary Guidelines for Americans, etc.)</a:t>
            </a:r>
          </a:p>
          <a:p>
            <a:pPr marL="0" indent="0"/>
            <a:endParaRPr lang="en-US" sz="2800" dirty="0"/>
          </a:p>
        </p:txBody>
      </p:sp>
      <p:cxnSp>
        <p:nvCxnSpPr>
          <p:cNvPr id="6" name="Straight Connector 5"/>
          <p:cNvCxnSpPr/>
          <p:nvPr/>
        </p:nvCxnSpPr>
        <p:spPr bwMode="auto">
          <a:xfrm>
            <a:off x="228600" y="1676400"/>
            <a:ext cx="6248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4871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ap_Image_PPT"/>
          <p:cNvPicPr>
            <a:picLocks noChangeAspect="1" noChangeArrowheads="1"/>
          </p:cNvPicPr>
          <p:nvPr/>
        </p:nvPicPr>
        <p:blipFill>
          <a:blip r:embed="rId3" cstate="print"/>
          <a:srcRect/>
          <a:stretch>
            <a:fillRect/>
          </a:stretch>
        </p:blipFill>
        <p:spPr bwMode="auto">
          <a:xfrm>
            <a:off x="6858000" y="3810000"/>
            <a:ext cx="2073177" cy="1317724"/>
          </a:xfrm>
          <a:prstGeom prst="rect">
            <a:avLst/>
          </a:prstGeom>
          <a:noFill/>
          <a:ln w="9525">
            <a:noFill/>
            <a:miter lim="800000"/>
            <a:headEnd/>
            <a:tailEnd/>
          </a:ln>
        </p:spPr>
      </p:pic>
      <p:sp>
        <p:nvSpPr>
          <p:cNvPr id="96258" name="Rectangle 2"/>
          <p:cNvSpPr>
            <a:spLocks noGrp="1" noChangeArrowheads="1"/>
          </p:cNvSpPr>
          <p:nvPr>
            <p:ph type="title"/>
          </p:nvPr>
        </p:nvSpPr>
        <p:spPr>
          <a:xfrm>
            <a:off x="-76200" y="171450"/>
            <a:ext cx="8968367" cy="1200150"/>
          </a:xfrm>
          <a:noFill/>
          <a:ln w="9525">
            <a:noFill/>
            <a:round/>
            <a:headEnd/>
            <a:tailEnd/>
          </a:ln>
        </p:spPr>
        <p:txBody>
          <a:bodyPr vert="horz" wrap="square" lIns="0" tIns="0" rIns="0" bIns="0" numCol="1" anchor="ctr" anchorCtr="0" compatLnSpc="1">
            <a:prstTxWarp prst="textNoShape">
              <a:avLst/>
            </a:prstTxWarp>
          </a:bodyPr>
          <a:lstStyle/>
          <a:p>
            <a:pPr marL="274320" indent="-274320" defTabSz="914400" eaLnBrk="1" fontAlgn="auto" hangingPunct="1">
              <a:spcBef>
                <a:spcPts val="600"/>
              </a:spcBef>
              <a:spcAft>
                <a:spcPts val="1800"/>
              </a:spcAft>
              <a:defRPr/>
            </a:pPr>
            <a:r>
              <a:rPr lang="en-US" sz="3200" dirty="0"/>
              <a:t>Healthy</a:t>
            </a:r>
            <a:r>
              <a:rPr lang="en-US" sz="3200" kern="1200" dirty="0" smtClean="0">
                <a:solidFill>
                  <a:schemeClr val="tx1"/>
                </a:solidFill>
              </a:rPr>
              <a:t> </a:t>
            </a:r>
            <a:r>
              <a:rPr lang="en-US" sz="3200" dirty="0"/>
              <a:t>People: Health Communication and Health Information Technology Topic Area</a:t>
            </a:r>
          </a:p>
        </p:txBody>
      </p:sp>
      <p:sp>
        <p:nvSpPr>
          <p:cNvPr id="25604" name="Rectangle 3"/>
          <p:cNvSpPr>
            <a:spLocks noGrp="1" noChangeArrowheads="1"/>
          </p:cNvSpPr>
          <p:nvPr>
            <p:ph type="body" idx="1"/>
          </p:nvPr>
        </p:nvSpPr>
        <p:spPr>
          <a:xfrm>
            <a:off x="228600" y="1447800"/>
            <a:ext cx="8382000" cy="4953000"/>
          </a:xfrm>
        </p:spPr>
        <p:txBody>
          <a:bodyPr/>
          <a:lstStyle/>
          <a:p>
            <a:pPr marL="274320" indent="-274320" defTabSz="914400" eaLnBrk="1" fontAlgn="auto" hangingPunct="1">
              <a:spcBef>
                <a:spcPts val="0"/>
              </a:spcBef>
              <a:spcAft>
                <a:spcPts val="0"/>
              </a:spcAft>
              <a:buClr>
                <a:schemeClr val="accent1"/>
              </a:buClr>
              <a:buSzPct val="76000"/>
              <a:buFont typeface="Wingdings 3"/>
              <a:buChar char=""/>
              <a:defRPr/>
            </a:pPr>
            <a:r>
              <a:rPr lang="en-US" sz="1800" kern="1200" dirty="0" smtClean="0">
                <a:solidFill>
                  <a:schemeClr val="tx1"/>
                </a:solidFill>
                <a:latin typeface="Helvetica" pitchFamily="34" charset="0"/>
              </a:rPr>
              <a:t>Co-lead with CDC and Office of the National Coordinator for Health Information Technology </a:t>
            </a:r>
          </a:p>
          <a:p>
            <a:pPr marL="0" indent="0" defTabSz="914400" eaLnBrk="1" fontAlgn="auto" hangingPunct="1">
              <a:spcBef>
                <a:spcPts val="0"/>
              </a:spcBef>
              <a:spcAft>
                <a:spcPts val="0"/>
              </a:spcAft>
              <a:buClr>
                <a:schemeClr val="accent1"/>
              </a:buClr>
              <a:buSzPct val="76000"/>
              <a:defRPr/>
            </a:pPr>
            <a:endParaRPr lang="en-US" sz="1800" kern="1200" dirty="0" smtClean="0">
              <a:solidFill>
                <a:schemeClr val="tx1"/>
              </a:solidFill>
              <a:latin typeface="Helvetica" pitchFamily="34" charset="0"/>
            </a:endParaRPr>
          </a:p>
          <a:p>
            <a:pPr marL="274320" indent="-274320" defTabSz="914400" eaLnBrk="1" fontAlgn="auto" hangingPunct="1">
              <a:spcBef>
                <a:spcPts val="0"/>
              </a:spcBef>
              <a:spcAft>
                <a:spcPts val="0"/>
              </a:spcAft>
              <a:buClr>
                <a:schemeClr val="accent1"/>
              </a:buClr>
              <a:buSzPct val="76000"/>
              <a:buFont typeface="Wingdings 3"/>
              <a:buChar char=""/>
              <a:defRPr/>
            </a:pPr>
            <a:r>
              <a:rPr lang="en-US" sz="1800" u="sng" kern="1200" dirty="0" smtClean="0">
                <a:solidFill>
                  <a:schemeClr val="tx1"/>
                </a:solidFill>
                <a:latin typeface="Helvetica" pitchFamily="34" charset="0"/>
              </a:rPr>
              <a:t>Goal</a:t>
            </a:r>
            <a:r>
              <a:rPr lang="en-US" sz="1800" kern="1200" dirty="0" smtClean="0">
                <a:solidFill>
                  <a:schemeClr val="tx1"/>
                </a:solidFill>
                <a:latin typeface="Helvetica" pitchFamily="34" charset="0"/>
              </a:rPr>
              <a:t>: </a:t>
            </a:r>
            <a:r>
              <a:rPr lang="en-US" sz="1800" dirty="0"/>
              <a:t>Use health communication strategies and health information technology (IT) to improve population health outcomes and health care quality, and to achieve health equity</a:t>
            </a:r>
            <a:r>
              <a:rPr lang="en-US" sz="1800" dirty="0" smtClean="0"/>
              <a:t>.</a:t>
            </a:r>
          </a:p>
          <a:p>
            <a:pPr marL="0" indent="0" defTabSz="914400" eaLnBrk="1" fontAlgn="auto" hangingPunct="1">
              <a:spcBef>
                <a:spcPts val="0"/>
              </a:spcBef>
              <a:spcAft>
                <a:spcPts val="0"/>
              </a:spcAft>
              <a:buClr>
                <a:schemeClr val="accent1"/>
              </a:buClr>
              <a:buSzPct val="76000"/>
              <a:defRPr/>
            </a:pPr>
            <a:endParaRPr lang="en-US" sz="1800" dirty="0" smtClean="0"/>
          </a:p>
          <a:p>
            <a:pPr marL="274320" indent="-274320" defTabSz="914400" eaLnBrk="1" fontAlgn="auto" hangingPunct="1">
              <a:spcBef>
                <a:spcPts val="0"/>
              </a:spcBef>
              <a:spcAft>
                <a:spcPts val="0"/>
              </a:spcAft>
              <a:buClr>
                <a:schemeClr val="accent1"/>
              </a:buClr>
              <a:buSzPct val="76000"/>
              <a:buFont typeface="Wingdings 3"/>
              <a:buChar char=""/>
              <a:defRPr/>
            </a:pPr>
            <a:r>
              <a:rPr lang="en-US" sz="1800" dirty="0"/>
              <a:t>24 </a:t>
            </a:r>
            <a:r>
              <a:rPr lang="en-US" sz="1800" dirty="0" smtClean="0"/>
              <a:t>objectives around </a:t>
            </a:r>
            <a:r>
              <a:rPr lang="en-US" sz="1800" dirty="0"/>
              <a:t>broad categories</a:t>
            </a:r>
            <a:r>
              <a:rPr lang="en-US" sz="1800" dirty="0" smtClean="0"/>
              <a:t>:</a:t>
            </a:r>
          </a:p>
          <a:p>
            <a:pPr marL="400050" lvl="1" indent="0" defTabSz="914400" eaLnBrk="1" fontAlgn="auto" hangingPunct="1">
              <a:spcBef>
                <a:spcPts val="0"/>
              </a:spcBef>
              <a:spcAft>
                <a:spcPts val="0"/>
              </a:spcAft>
              <a:buClr>
                <a:schemeClr val="accent1"/>
              </a:buClr>
              <a:buSzPct val="76000"/>
              <a:defRPr/>
            </a:pPr>
            <a:endParaRPr lang="en-US" sz="1400" dirty="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smtClean="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smtClean="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a:p>
          <a:p>
            <a:pPr marL="674370" lvl="1" indent="-274320" defTabSz="914400" eaLnBrk="1" fontAlgn="auto" hangingPunct="1">
              <a:spcBef>
                <a:spcPts val="0"/>
              </a:spcBef>
              <a:spcAft>
                <a:spcPts val="0"/>
              </a:spcAft>
              <a:buClr>
                <a:schemeClr val="accent1"/>
              </a:buClr>
              <a:buSzPct val="76000"/>
              <a:buFont typeface="Wingdings 3"/>
              <a:buChar char=""/>
              <a:defRPr/>
            </a:pPr>
            <a:endParaRPr lang="en-US" sz="1400" dirty="0"/>
          </a:p>
        </p:txBody>
      </p:sp>
      <p:pic>
        <p:nvPicPr>
          <p:cNvPr id="25605" name="Picture 6" descr="HP2020_Logo"/>
          <p:cNvPicPr>
            <a:picLocks noChangeAspect="1" noChangeArrowheads="1"/>
          </p:cNvPicPr>
          <p:nvPr/>
        </p:nvPicPr>
        <p:blipFill>
          <a:blip r:embed="rId4" cstate="print"/>
          <a:srcRect/>
          <a:stretch>
            <a:fillRect/>
          </a:stretch>
        </p:blipFill>
        <p:spPr bwMode="auto">
          <a:xfrm>
            <a:off x="7596989" y="3318749"/>
            <a:ext cx="1242211" cy="583690"/>
          </a:xfrm>
          <a:prstGeom prst="rect">
            <a:avLst/>
          </a:prstGeom>
          <a:noFill/>
          <a:ln w="9525">
            <a:noFill/>
            <a:miter lim="800000"/>
            <a:headEnd/>
            <a:tailEnd/>
          </a:ln>
        </p:spPr>
      </p:pic>
      <p:sp>
        <p:nvSpPr>
          <p:cNvPr id="2" name="TextBox 1"/>
          <p:cNvSpPr txBox="1"/>
          <p:nvPr/>
        </p:nvSpPr>
        <p:spPr>
          <a:xfrm>
            <a:off x="660907" y="6019800"/>
            <a:ext cx="5334000" cy="846386"/>
          </a:xfrm>
          <a:prstGeom prst="rect">
            <a:avLst/>
          </a:prstGeom>
          <a:noFill/>
        </p:spPr>
        <p:txBody>
          <a:bodyPr wrap="square" rtlCol="0">
            <a:spAutoFit/>
          </a:bodyPr>
          <a:lstStyle/>
          <a:p>
            <a:pPr lvl="1">
              <a:buFont typeface="Arial" panose="020B0604020202020204" pitchFamily="34" charset="0"/>
              <a:buChar char="•"/>
            </a:pPr>
            <a:endParaRPr lang="en-US" sz="1400" dirty="0"/>
          </a:p>
          <a:p>
            <a:pPr marL="1988820" lvl="4" indent="-274320">
              <a:spcAft>
                <a:spcPts val="1800"/>
              </a:spcAft>
              <a:buClr>
                <a:schemeClr val="accent1"/>
              </a:buClr>
              <a:buSzPct val="76000"/>
              <a:buFont typeface="Wingdings 3"/>
              <a:buChar char=""/>
              <a:defRPr/>
            </a:pPr>
            <a:endParaRPr lang="en-US" sz="1000" dirty="0">
              <a:latin typeface="Helvetica" pitchFamily="34" charset="0"/>
            </a:endParaRPr>
          </a:p>
          <a:p>
            <a:pPr marL="1988820" lvl="4" indent="-274320">
              <a:spcAft>
                <a:spcPts val="1800"/>
              </a:spcAft>
              <a:buClr>
                <a:schemeClr val="accent1"/>
              </a:buClr>
              <a:buSzPct val="76000"/>
              <a:buFont typeface="Wingdings 3"/>
              <a:buChar char=""/>
              <a:defRPr/>
            </a:pPr>
            <a:endParaRPr lang="en-US" sz="1000" dirty="0">
              <a:latin typeface="Helvetica" pitchFamily="34" charset="0"/>
            </a:endParaRPr>
          </a:p>
        </p:txBody>
      </p:sp>
      <p:sp>
        <p:nvSpPr>
          <p:cNvPr id="3" name="TextBox 2"/>
          <p:cNvSpPr txBox="1"/>
          <p:nvPr/>
        </p:nvSpPr>
        <p:spPr>
          <a:xfrm>
            <a:off x="228599" y="3657600"/>
            <a:ext cx="7190729" cy="3370153"/>
          </a:xfrm>
          <a:prstGeom prst="rect">
            <a:avLst/>
          </a:prstGeom>
          <a:noFill/>
        </p:spPr>
        <p:txBody>
          <a:bodyPr wrap="square" rtlCol="0">
            <a:spAutoFit/>
          </a:bodyPr>
          <a:lstStyle/>
          <a:p>
            <a:pPr marL="674370" lvl="1" indent="-274320">
              <a:buClr>
                <a:schemeClr val="accent1"/>
              </a:buClr>
              <a:buSzPct val="76000"/>
              <a:buFont typeface="Wingdings 3"/>
              <a:buChar char=""/>
              <a:defRPr/>
            </a:pPr>
            <a:r>
              <a:rPr lang="en-US" sz="1500" dirty="0"/>
              <a:t>Increasing health literacy skills</a:t>
            </a:r>
          </a:p>
          <a:p>
            <a:pPr marL="674370" lvl="1" indent="-274320">
              <a:buClr>
                <a:schemeClr val="accent1"/>
              </a:buClr>
              <a:buSzPct val="76000"/>
              <a:buFont typeface="Wingdings 3"/>
              <a:buChar char=""/>
              <a:defRPr/>
            </a:pPr>
            <a:r>
              <a:rPr lang="en-US" sz="1500" dirty="0"/>
              <a:t>Supporting shared decision-making between patients and providers</a:t>
            </a:r>
          </a:p>
          <a:p>
            <a:pPr marL="674370" lvl="1" indent="-274320">
              <a:buClr>
                <a:schemeClr val="accent1"/>
              </a:buClr>
              <a:buSzPct val="76000"/>
              <a:buFont typeface="Wingdings 3"/>
              <a:buChar char=""/>
              <a:defRPr/>
            </a:pPr>
            <a:r>
              <a:rPr lang="en-US" sz="1500" dirty="0"/>
              <a:t>Increasing Internet and mobile access</a:t>
            </a:r>
          </a:p>
          <a:p>
            <a:pPr marL="674370" lvl="1" indent="-274320">
              <a:buClr>
                <a:schemeClr val="accent1"/>
              </a:buClr>
              <a:buSzPct val="76000"/>
              <a:buFont typeface="Wingdings 3"/>
              <a:buChar char=""/>
              <a:defRPr/>
            </a:pPr>
            <a:r>
              <a:rPr lang="en-US" sz="1500" dirty="0"/>
              <a:t>Building social support networks</a:t>
            </a:r>
          </a:p>
          <a:p>
            <a:pPr marL="674370" lvl="1" indent="-274320">
              <a:buClr>
                <a:schemeClr val="accent1"/>
              </a:buClr>
              <a:buSzPct val="76000"/>
              <a:buFont typeface="Wingdings 3"/>
              <a:buChar char=""/>
              <a:defRPr/>
            </a:pPr>
            <a:r>
              <a:rPr lang="en-US" sz="1500" dirty="0"/>
              <a:t>Delivering accurate, accessible, and actionable health information</a:t>
            </a:r>
          </a:p>
          <a:p>
            <a:pPr marL="674370" lvl="1" indent="-274320">
              <a:buClr>
                <a:schemeClr val="accent1"/>
              </a:buClr>
              <a:buSzPct val="76000"/>
              <a:buFont typeface="Wingdings 3"/>
              <a:buChar char=""/>
              <a:defRPr/>
            </a:pPr>
            <a:r>
              <a:rPr lang="en-US" sz="1500" dirty="0"/>
              <a:t>Increasing the proportion of quality, health-related websites</a:t>
            </a:r>
          </a:p>
          <a:p>
            <a:pPr marL="674370" lvl="1" indent="-274320">
              <a:buClr>
                <a:schemeClr val="accent1"/>
              </a:buClr>
              <a:buSzPct val="76000"/>
              <a:buFont typeface="Wingdings 3"/>
              <a:buChar char=""/>
              <a:defRPr/>
            </a:pPr>
            <a:r>
              <a:rPr lang="en-US" sz="1500" dirty="0"/>
              <a:t>Facilitating the meaningful use of health information technology and exchange of health information among health care and public health professionals</a:t>
            </a:r>
          </a:p>
          <a:p>
            <a:pPr marL="674370" lvl="1" indent="-274320">
              <a:buClr>
                <a:schemeClr val="accent1"/>
              </a:buClr>
              <a:buSzPct val="76000"/>
              <a:buFont typeface="Wingdings 3"/>
              <a:buChar char=""/>
              <a:defRPr/>
            </a:pPr>
            <a:r>
              <a:rPr lang="en-US" sz="1500" dirty="0"/>
              <a:t>Enabling quick and informed action to health risks and public health emergencies</a:t>
            </a:r>
          </a:p>
          <a:p>
            <a:pPr marL="674370" lvl="1" indent="-274320">
              <a:buClr>
                <a:schemeClr val="accent1"/>
              </a:buClr>
              <a:buSzPct val="76000"/>
              <a:buFont typeface="Wingdings 3"/>
              <a:buChar char=""/>
              <a:defRPr/>
            </a:pPr>
            <a:r>
              <a:rPr lang="en-US" sz="1500" dirty="0"/>
              <a:t>Providing sound principles in the design of programs and interventions that result in healthier </a:t>
            </a:r>
            <a:r>
              <a:rPr lang="en-US" sz="1500" dirty="0" smtClean="0"/>
              <a:t>behaviors</a:t>
            </a:r>
            <a:endParaRPr lang="en-US" sz="1500" dirty="0"/>
          </a:p>
          <a:p>
            <a:endParaRPr lang="en-US" dirty="0"/>
          </a:p>
        </p:txBody>
      </p:sp>
      <p:cxnSp>
        <p:nvCxnSpPr>
          <p:cNvPr id="8" name="Straight Connector 7"/>
          <p:cNvCxnSpPr/>
          <p:nvPr/>
        </p:nvCxnSpPr>
        <p:spPr bwMode="auto">
          <a:xfrm>
            <a:off x="203707" y="1371600"/>
            <a:ext cx="6248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7692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228600"/>
            <a:ext cx="8228013" cy="1143000"/>
          </a:xfrm>
        </p:spPr>
        <p:txBody>
          <a:bodyPr/>
          <a:lstStyle/>
          <a:p>
            <a:pPr algn="l"/>
            <a:r>
              <a:rPr lang="en-US" sz="3600" dirty="0" smtClean="0">
                <a:latin typeface="Helvetica" pitchFamily="34" charset="0"/>
              </a:rPr>
              <a:t>healthfinder.gov: </a:t>
            </a:r>
            <a:r>
              <a:rPr lang="en-US" sz="3200" dirty="0" smtClean="0">
                <a:latin typeface="Helvetica" pitchFamily="34" charset="0"/>
              </a:rPr>
              <a:t>Live Well. Learn How.</a:t>
            </a:r>
          </a:p>
        </p:txBody>
      </p:sp>
      <p:sp>
        <p:nvSpPr>
          <p:cNvPr id="3" name="Content Placeholder 2"/>
          <p:cNvSpPr>
            <a:spLocks noGrp="1"/>
          </p:cNvSpPr>
          <p:nvPr>
            <p:ph sz="quarter" idx="1"/>
          </p:nvPr>
        </p:nvSpPr>
        <p:spPr>
          <a:xfrm>
            <a:off x="228600" y="1919288"/>
            <a:ext cx="3657600" cy="4481512"/>
          </a:xfrm>
        </p:spPr>
        <p:txBody>
          <a:bodyPr/>
          <a:lstStyle/>
          <a:p>
            <a:pPr marL="274320" indent="-274320" defTabSz="914400" eaLnBrk="1" fontAlgn="auto" hangingPunct="1">
              <a:spcBef>
                <a:spcPts val="600"/>
              </a:spcBef>
              <a:spcAft>
                <a:spcPts val="1800"/>
              </a:spcAft>
              <a:buClr>
                <a:schemeClr val="accent1"/>
              </a:buClr>
              <a:buSzPct val="76000"/>
              <a:buFont typeface="Wingdings 3"/>
              <a:buChar char=""/>
              <a:defRPr/>
            </a:pPr>
            <a:r>
              <a:rPr lang="en-US" sz="2200" kern="1200" dirty="0" smtClean="0">
                <a:solidFill>
                  <a:schemeClr val="tx1"/>
                </a:solidFill>
                <a:latin typeface="Helvetica" pitchFamily="34" charset="0"/>
              </a:rPr>
              <a:t>Designed using health literacy principles</a:t>
            </a:r>
          </a:p>
          <a:p>
            <a:pPr marL="274320" indent="-274320" defTabSz="914400" eaLnBrk="1" fontAlgn="auto" hangingPunct="1">
              <a:spcBef>
                <a:spcPts val="600"/>
              </a:spcBef>
              <a:spcAft>
                <a:spcPts val="1800"/>
              </a:spcAft>
              <a:buClr>
                <a:schemeClr val="accent1"/>
              </a:buClr>
              <a:buSzPct val="76000"/>
              <a:buFont typeface="Wingdings 3"/>
              <a:buChar char=""/>
              <a:defRPr/>
            </a:pPr>
            <a:r>
              <a:rPr lang="en-US" sz="2200" kern="1200" dirty="0" smtClean="0">
                <a:solidFill>
                  <a:schemeClr val="tx1"/>
                </a:solidFill>
                <a:latin typeface="Helvetica" pitchFamily="34" charset="0"/>
              </a:rPr>
              <a:t>Evidence-based preventi</a:t>
            </a:r>
            <a:r>
              <a:rPr lang="en-US" sz="2200" dirty="0" smtClean="0">
                <a:latin typeface="Helvetica" pitchFamily="34" charset="0"/>
              </a:rPr>
              <a:t>on focus</a:t>
            </a:r>
          </a:p>
          <a:p>
            <a:pPr marL="274320" indent="-274320" defTabSz="914400" eaLnBrk="1" fontAlgn="auto" hangingPunct="1">
              <a:spcBef>
                <a:spcPts val="600"/>
              </a:spcBef>
              <a:spcAft>
                <a:spcPts val="1800"/>
              </a:spcAft>
              <a:buClr>
                <a:schemeClr val="accent1"/>
              </a:buClr>
              <a:buSzPct val="76000"/>
              <a:buFont typeface="Wingdings 3"/>
              <a:buChar char=""/>
              <a:defRPr/>
            </a:pPr>
            <a:r>
              <a:rPr lang="en-US" sz="2200" kern="1200" dirty="0" smtClean="0">
                <a:solidFill>
                  <a:schemeClr val="tx1"/>
                </a:solidFill>
                <a:latin typeface="Helvetica" pitchFamily="34" charset="0"/>
              </a:rPr>
              <a:t>Wellness: </a:t>
            </a:r>
            <a:br>
              <a:rPr lang="en-US" sz="2200" kern="1200" dirty="0" smtClean="0">
                <a:solidFill>
                  <a:schemeClr val="tx1"/>
                </a:solidFill>
                <a:latin typeface="Helvetica" pitchFamily="34" charset="0"/>
              </a:rPr>
            </a:br>
            <a:r>
              <a:rPr lang="en-US" sz="2200" kern="1200" dirty="0" smtClean="0">
                <a:solidFill>
                  <a:schemeClr val="tx1"/>
                </a:solidFill>
                <a:latin typeface="Helvetica" pitchFamily="34" charset="0"/>
              </a:rPr>
              <a:t>Health Topics A-Z</a:t>
            </a:r>
          </a:p>
          <a:p>
            <a:pPr marL="274320" indent="-274320" defTabSz="914400" eaLnBrk="1" fontAlgn="auto" hangingPunct="1">
              <a:spcBef>
                <a:spcPts val="600"/>
              </a:spcBef>
              <a:spcAft>
                <a:spcPts val="1800"/>
              </a:spcAft>
              <a:buClr>
                <a:schemeClr val="accent1"/>
              </a:buClr>
              <a:buSzPct val="76000"/>
              <a:buFont typeface="Wingdings 3"/>
              <a:buChar char=""/>
              <a:defRPr/>
            </a:pPr>
            <a:r>
              <a:rPr lang="en-US" sz="2200" kern="1200" dirty="0" smtClean="0">
                <a:solidFill>
                  <a:schemeClr val="tx1"/>
                </a:solidFill>
                <a:latin typeface="Helvetica" pitchFamily="34" charset="0"/>
              </a:rPr>
              <a:t>Preventive Services: </a:t>
            </a:r>
            <a:r>
              <a:rPr lang="en-US" sz="2200" kern="1200" dirty="0" err="1" smtClean="0">
                <a:solidFill>
                  <a:schemeClr val="tx1"/>
                </a:solidFill>
                <a:latin typeface="Helvetica" pitchFamily="34" charset="0"/>
              </a:rPr>
              <a:t>myhealthfinder</a:t>
            </a:r>
            <a:endParaRPr lang="en-US" sz="2200" kern="1200" dirty="0" smtClean="0">
              <a:solidFill>
                <a:schemeClr val="tx1"/>
              </a:solidFill>
              <a:latin typeface="Helvetica" pitchFamily="34" charset="0"/>
            </a:endParaRPr>
          </a:p>
          <a:p>
            <a:pPr>
              <a:defRPr/>
            </a:pPr>
            <a:endParaRPr lang="en-US" dirty="0" smtClean="0">
              <a:latin typeface="Helvetica" pitchFamily="34" charset="0"/>
            </a:endParaRPr>
          </a:p>
        </p:txBody>
      </p:sp>
      <p:sp>
        <p:nvSpPr>
          <p:cNvPr id="5125" name="Slide Number Placeholder 4"/>
          <p:cNvSpPr>
            <a:spLocks noGrp="1"/>
          </p:cNvSpPr>
          <p:nvPr>
            <p:ph type="sldNum" sz="quarter" idx="12"/>
          </p:nvPr>
        </p:nvSpPr>
        <p:spPr>
          <a:noFill/>
        </p:spPr>
        <p:txBody>
          <a:bodyPr/>
          <a:lstStyle/>
          <a:p>
            <a:fld id="{5E95188A-7CA4-4F4C-A594-5D41606841EF}" type="slidenum">
              <a:rPr lang="en-US" smtClean="0">
                <a:latin typeface="Helvetica" pitchFamily="34" charset="0"/>
              </a:rPr>
              <a:pPr/>
              <a:t>5</a:t>
            </a:fld>
            <a:endParaRPr lang="en-US" dirty="0" smtClean="0">
              <a:latin typeface="Helvetica" pitchFamily="34" charset="0"/>
            </a:endParaRPr>
          </a:p>
        </p:txBody>
      </p:sp>
      <p:cxnSp>
        <p:nvCxnSpPr>
          <p:cNvPr id="6" name="Straight Connector 5"/>
          <p:cNvCxnSpPr/>
          <p:nvPr/>
        </p:nvCxnSpPr>
        <p:spPr bwMode="auto">
          <a:xfrm>
            <a:off x="228600" y="1219200"/>
            <a:ext cx="7543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0" name="Picture 3"/>
          <p:cNvPicPr>
            <a:picLocks noChangeAspect="1" noChangeArrowheads="1"/>
          </p:cNvPicPr>
          <p:nvPr/>
        </p:nvPicPr>
        <p:blipFill>
          <a:blip r:embed="rId3" cstate="print"/>
          <a:srcRect l="14063" t="18750" r="17187" b="13542"/>
          <a:stretch>
            <a:fillRect/>
          </a:stretch>
        </p:blipFill>
        <p:spPr bwMode="auto">
          <a:xfrm>
            <a:off x="3429000" y="1905000"/>
            <a:ext cx="5137052" cy="37944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p:spPr>
        <p:txBody>
          <a:bodyPr/>
          <a:lstStyle/>
          <a:p>
            <a:fld id="{CF360808-580F-4707-B927-C9639DDFC3D8}" type="slidenum">
              <a:rPr lang="en-US" smtClean="0">
                <a:latin typeface="Helvetica" pitchFamily="34" charset="0"/>
              </a:rPr>
              <a:pPr/>
              <a:t>6</a:t>
            </a:fld>
            <a:endParaRPr lang="en-US" smtClean="0">
              <a:latin typeface="Helvetica" pitchFamily="34" charset="0"/>
            </a:endParaRPr>
          </a:p>
        </p:txBody>
      </p:sp>
      <p:pic>
        <p:nvPicPr>
          <p:cNvPr id="7" name="Picture 6" descr="HealthCareReform.JPG"/>
          <p:cNvPicPr>
            <a:picLocks noChangeAspect="1"/>
          </p:cNvPicPr>
          <p:nvPr/>
        </p:nvPicPr>
        <p:blipFill>
          <a:blip r:embed="rId3" cstate="print"/>
          <a:srcRect b="14875"/>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Slide Number Placeholder 4"/>
          <p:cNvSpPr>
            <a:spLocks noGrp="1"/>
          </p:cNvSpPr>
          <p:nvPr>
            <p:ph type="sldNum" sz="quarter" idx="12"/>
          </p:nvPr>
        </p:nvSpPr>
        <p:spPr>
          <a:noFill/>
        </p:spPr>
        <p:txBody>
          <a:bodyPr/>
          <a:lstStyle/>
          <a:p>
            <a:fld id="{5E95188A-7CA4-4F4C-A594-5D41606841EF}" type="slidenum">
              <a:rPr lang="en-US" smtClean="0">
                <a:latin typeface="Helvetica" pitchFamily="34" charset="0"/>
              </a:rPr>
              <a:pPr/>
              <a:t>7</a:t>
            </a:fld>
            <a:endParaRPr lang="en-US" dirty="0" smtClean="0">
              <a:latin typeface="Helvetica" pitchFamily="34" charset="0"/>
            </a:endParaRPr>
          </a:p>
        </p:txBody>
      </p:sp>
      <p:pic>
        <p:nvPicPr>
          <p:cNvPr id="2051" name="Picture 3"/>
          <p:cNvPicPr>
            <a:picLocks noChangeAspect="1" noChangeArrowheads="1"/>
          </p:cNvPicPr>
          <p:nvPr/>
        </p:nvPicPr>
        <p:blipFill>
          <a:blip r:embed="rId3" cstate="print"/>
          <a:srcRect l="14063" t="18750" r="17187" b="13542"/>
          <a:stretch>
            <a:fillRect/>
          </a:stretch>
        </p:blipFill>
        <p:spPr bwMode="auto">
          <a:xfrm>
            <a:off x="0" y="0"/>
            <a:ext cx="9284677" cy="6858000"/>
          </a:xfrm>
          <a:prstGeom prst="rect">
            <a:avLst/>
          </a:prstGeom>
          <a:noFill/>
          <a:ln w="9525">
            <a:noFill/>
            <a:miter lim="800000"/>
            <a:headEnd/>
            <a:tailEnd/>
          </a:ln>
        </p:spPr>
      </p:pic>
      <p:sp>
        <p:nvSpPr>
          <p:cNvPr id="4" name="Rectangle 3"/>
          <p:cNvSpPr/>
          <p:nvPr/>
        </p:nvSpPr>
        <p:spPr bwMode="auto">
          <a:xfrm>
            <a:off x="1905000" y="3733800"/>
            <a:ext cx="7239000" cy="2362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381000"/>
            <a:ext cx="3276600" cy="838200"/>
          </a:xfrm>
        </p:spPr>
        <p:txBody>
          <a:bodyPr/>
          <a:lstStyle/>
          <a:p>
            <a:r>
              <a:rPr lang="en-US" sz="3200" dirty="0" smtClean="0">
                <a:latin typeface="Helvetica" pitchFamily="34" charset="0"/>
              </a:rPr>
              <a:t>Health Topics </a:t>
            </a:r>
            <a:br>
              <a:rPr lang="en-US" sz="3200" dirty="0" smtClean="0">
                <a:latin typeface="Helvetica" pitchFamily="34" charset="0"/>
              </a:rPr>
            </a:br>
            <a:r>
              <a:rPr lang="en-US" sz="3200" dirty="0" smtClean="0">
                <a:latin typeface="Helvetica" pitchFamily="34" charset="0"/>
              </a:rPr>
              <a:t>A-Z</a:t>
            </a:r>
          </a:p>
        </p:txBody>
      </p:sp>
      <p:sp>
        <p:nvSpPr>
          <p:cNvPr id="6147" name="Slide Number Placeholder 18"/>
          <p:cNvSpPr>
            <a:spLocks noGrp="1"/>
          </p:cNvSpPr>
          <p:nvPr>
            <p:ph type="sldNum" sz="quarter" idx="12"/>
          </p:nvPr>
        </p:nvSpPr>
        <p:spPr>
          <a:noFill/>
        </p:spPr>
        <p:txBody>
          <a:bodyPr/>
          <a:lstStyle/>
          <a:p>
            <a:fld id="{9E84034F-D277-4481-B748-A6340215A2C2}" type="slidenum">
              <a:rPr lang="en-US" smtClean="0">
                <a:latin typeface="Helvetica" pitchFamily="34" charset="0"/>
              </a:rPr>
              <a:pPr/>
              <a:t>8</a:t>
            </a:fld>
            <a:endParaRPr lang="en-US" smtClean="0">
              <a:latin typeface="Helvetica" pitchFamily="34" charset="0"/>
            </a:endParaRPr>
          </a:p>
        </p:txBody>
      </p:sp>
      <p:pic>
        <p:nvPicPr>
          <p:cNvPr id="8" name="Picture 7" descr="HealthTopicsAZ.jpg"/>
          <p:cNvPicPr>
            <a:picLocks noChangeAspect="1"/>
          </p:cNvPicPr>
          <p:nvPr/>
        </p:nvPicPr>
        <p:blipFill>
          <a:blip r:embed="rId3" cstate="print"/>
          <a:stretch>
            <a:fillRect/>
          </a:stretch>
        </p:blipFill>
        <p:spPr>
          <a:xfrm>
            <a:off x="2932363" y="1"/>
            <a:ext cx="6211637"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1752600"/>
            <a:ext cx="2514600" cy="2462213"/>
          </a:xfrm>
          <a:prstGeom prst="rect">
            <a:avLst/>
          </a:prstGeom>
          <a:noFill/>
        </p:spPr>
        <p:txBody>
          <a:bodyPr wrap="square" rtlCol="0">
            <a:spAutoFit/>
          </a:bodyPr>
          <a:lstStyle/>
          <a:p>
            <a:r>
              <a:rPr lang="en-US" sz="2200" dirty="0" smtClean="0"/>
              <a:t>Search for prevention info by:</a:t>
            </a:r>
          </a:p>
          <a:p>
            <a:endParaRPr lang="en-US" sz="2200" dirty="0" smtClean="0"/>
          </a:p>
          <a:p>
            <a:pPr>
              <a:buFont typeface="Arial" pitchFamily="34" charset="0"/>
              <a:buChar char="•"/>
            </a:pPr>
            <a:r>
              <a:rPr lang="en-US" sz="2200" dirty="0" smtClean="0"/>
              <a:t> Alphabetical  </a:t>
            </a:r>
          </a:p>
          <a:p>
            <a:r>
              <a:rPr lang="en-US" sz="2200" dirty="0" smtClean="0"/>
              <a:t>  order</a:t>
            </a:r>
          </a:p>
          <a:p>
            <a:pPr>
              <a:buFont typeface="Arial" pitchFamily="34" charset="0"/>
              <a:buChar char="•"/>
            </a:pPr>
            <a:r>
              <a:rPr lang="en-US" sz="2200" dirty="0" smtClean="0"/>
              <a:t> Health topic</a:t>
            </a:r>
          </a:p>
          <a:p>
            <a:pPr>
              <a:buFont typeface="Arial" pitchFamily="34" charset="0"/>
              <a:buChar char="•"/>
            </a:pPr>
            <a:r>
              <a:rPr lang="en-US" sz="2200" dirty="0" smtClean="0"/>
              <a:t> Life stages</a:t>
            </a:r>
            <a:endParaRPr lang="en-US" sz="2200" dirty="0"/>
          </a:p>
        </p:txBody>
      </p:sp>
      <p:cxnSp>
        <p:nvCxnSpPr>
          <p:cNvPr id="6" name="Straight Connector 5"/>
          <p:cNvCxnSpPr/>
          <p:nvPr/>
        </p:nvCxnSpPr>
        <p:spPr bwMode="auto">
          <a:xfrm>
            <a:off x="304800" y="1371600"/>
            <a:ext cx="2286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228600"/>
            <a:ext cx="3276600" cy="1143000"/>
          </a:xfrm>
        </p:spPr>
        <p:txBody>
          <a:bodyPr/>
          <a:lstStyle/>
          <a:p>
            <a:pPr algn="l"/>
            <a:r>
              <a:rPr lang="en-US" sz="3200" dirty="0" err="1" smtClean="0">
                <a:latin typeface="Helvetica" pitchFamily="34" charset="0"/>
              </a:rPr>
              <a:t>myhealthfinder</a:t>
            </a:r>
            <a:endParaRPr lang="en-US" sz="3200" dirty="0" smtClean="0">
              <a:latin typeface="Helvetica" pitchFamily="34" charset="0"/>
            </a:endParaRPr>
          </a:p>
        </p:txBody>
      </p:sp>
      <p:sp>
        <p:nvSpPr>
          <p:cNvPr id="8197" name="Slide Number Placeholder 4"/>
          <p:cNvSpPr>
            <a:spLocks noGrp="1"/>
          </p:cNvSpPr>
          <p:nvPr>
            <p:ph type="sldNum" sz="quarter" idx="12"/>
          </p:nvPr>
        </p:nvSpPr>
        <p:spPr>
          <a:noFill/>
        </p:spPr>
        <p:txBody>
          <a:bodyPr/>
          <a:lstStyle/>
          <a:p>
            <a:fld id="{17A821FE-4070-4447-B9B6-06794E57AD0B}" type="slidenum">
              <a:rPr lang="en-US" smtClean="0">
                <a:latin typeface="Helvetica" pitchFamily="34" charset="0"/>
              </a:rPr>
              <a:pPr/>
              <a:t>9</a:t>
            </a:fld>
            <a:endParaRPr lang="en-US" smtClean="0">
              <a:latin typeface="Helvetica" pitchFamily="34" charset="0"/>
            </a:endParaRPr>
          </a:p>
        </p:txBody>
      </p:sp>
      <p:pic>
        <p:nvPicPr>
          <p:cNvPr id="6" name="Picture 5" descr="OlderAdults-myhf.jpg"/>
          <p:cNvPicPr>
            <a:picLocks noChangeAspect="1"/>
          </p:cNvPicPr>
          <p:nvPr/>
        </p:nvPicPr>
        <p:blipFill>
          <a:blip r:embed="rId3" cstate="print"/>
          <a:stretch>
            <a:fillRect/>
          </a:stretch>
        </p:blipFill>
        <p:spPr>
          <a:xfrm>
            <a:off x="2971801" y="-10888"/>
            <a:ext cx="6172200" cy="686888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752600"/>
            <a:ext cx="2362200" cy="2246769"/>
          </a:xfrm>
          <a:prstGeom prst="rect">
            <a:avLst/>
          </a:prstGeom>
          <a:noFill/>
        </p:spPr>
        <p:txBody>
          <a:bodyPr wrap="square" rtlCol="0">
            <a:spAutoFit/>
          </a:bodyPr>
          <a:lstStyle/>
          <a:p>
            <a:r>
              <a:rPr lang="en-US" sz="2000" dirty="0" smtClean="0"/>
              <a:t>Find personalized prevention info based on:</a:t>
            </a:r>
          </a:p>
          <a:p>
            <a:endParaRPr lang="en-US" sz="2000" dirty="0" smtClean="0"/>
          </a:p>
          <a:p>
            <a:pPr>
              <a:buFont typeface="Arial" pitchFamily="34" charset="0"/>
              <a:buChar char="•"/>
            </a:pPr>
            <a:r>
              <a:rPr lang="en-US" sz="2000" dirty="0" smtClean="0"/>
              <a:t> Sex</a:t>
            </a:r>
          </a:p>
          <a:p>
            <a:pPr>
              <a:buFont typeface="Arial" pitchFamily="34" charset="0"/>
              <a:buChar char="•"/>
            </a:pPr>
            <a:r>
              <a:rPr lang="en-US" sz="2000" dirty="0" smtClean="0"/>
              <a:t> Age</a:t>
            </a:r>
          </a:p>
          <a:p>
            <a:pPr>
              <a:buFont typeface="Arial" pitchFamily="34" charset="0"/>
              <a:buChar char="•"/>
            </a:pPr>
            <a:r>
              <a:rPr lang="en-US" sz="2000" dirty="0" smtClean="0"/>
              <a:t> Pregnancy Status</a:t>
            </a:r>
            <a:endParaRPr lang="en-US" sz="2000" dirty="0"/>
          </a:p>
        </p:txBody>
      </p:sp>
      <p:cxnSp>
        <p:nvCxnSpPr>
          <p:cNvPr id="7" name="Straight Connector 6"/>
          <p:cNvCxnSpPr/>
          <p:nvPr/>
        </p:nvCxnSpPr>
        <p:spPr bwMode="auto">
          <a:xfrm>
            <a:off x="152400" y="1143000"/>
            <a:ext cx="2590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7740</TotalTime>
  <Words>1678</Words>
  <Application>Microsoft Office PowerPoint</Application>
  <PresentationFormat>On-screen Show (4:3)</PresentationFormat>
  <Paragraphs>152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1_Default Design</vt:lpstr>
      <vt:lpstr> healthfinder.gov Provides Technologies  to Support Better Health Care  Ellen Langhans, MA Dialogue on Diversity Symposium May 20, 2015   </vt:lpstr>
      <vt:lpstr>Presentation Overview</vt:lpstr>
      <vt:lpstr>Office of Disease Prevention and Health Promotion (ODPHP)</vt:lpstr>
      <vt:lpstr>Healthy People: Health Communication and Health Information Technology Topic Area</vt:lpstr>
      <vt:lpstr>healthfinder.gov: Live Well. Learn How.</vt:lpstr>
      <vt:lpstr>PowerPoint Presentation</vt:lpstr>
      <vt:lpstr>PowerPoint Presentation</vt:lpstr>
      <vt:lpstr>Health Topics  A-Z</vt:lpstr>
      <vt:lpstr>myhealthfinder</vt:lpstr>
      <vt:lpstr>Results Page</vt:lpstr>
      <vt:lpstr>So why expand technologies?</vt:lpstr>
      <vt:lpstr>Content Syndication and API</vt:lpstr>
      <vt:lpstr>healthfinder API – bringing important prevention information to more people</vt:lpstr>
      <vt:lpstr>Thank You!  Ellen Langhans ellen.langhans@hhs.gov   </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Goes Mobile</dc:title>
  <dc:subject>Developing Health Literate Apps</dc:subject>
  <dc:creator>ODPHP</dc:creator>
  <cp:keywords>Health Literacy, Mobile, app challenge</cp:keywords>
  <cp:lastModifiedBy>ccordovi</cp:lastModifiedBy>
  <cp:revision>425</cp:revision>
  <dcterms:created xsi:type="dcterms:W3CDTF">2011-11-29T20:27:40Z</dcterms:created>
  <dcterms:modified xsi:type="dcterms:W3CDTF">2015-05-20T22:08:33Z</dcterms:modified>
  <cp:category>public health</cp:category>
  <cp:contentStatus>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993973753</vt:i4>
  </property>
  <property fmtid="{D5CDD505-2E9C-101B-9397-08002B2CF9AE}" pid="3" name="_NewReviewCycle">
    <vt:lpwstr/>
  </property>
  <property fmtid="{D5CDD505-2E9C-101B-9397-08002B2CF9AE}" pid="4" name="_EmailSubject">
    <vt:lpwstr>Powerpoint from today for web site</vt:lpwstr>
  </property>
  <property fmtid="{D5CDD505-2E9C-101B-9397-08002B2CF9AE}" pid="5" name="_AuthorEmail">
    <vt:lpwstr>ccordovi@aft.org</vt:lpwstr>
  </property>
  <property fmtid="{D5CDD505-2E9C-101B-9397-08002B2CF9AE}" pid="6" name="_AuthorEmailDisplayName">
    <vt:lpwstr>Connie Cordovilla, Human Rights &amp; Community Relations</vt:lpwstr>
  </property>
</Properties>
</file>