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34"/>
  </p:notesMasterIdLst>
  <p:handoutMasterIdLst>
    <p:handoutMasterId r:id="rId35"/>
  </p:handoutMasterIdLst>
  <p:sldIdLst>
    <p:sldId id="256" r:id="rId3"/>
    <p:sldId id="273" r:id="rId4"/>
    <p:sldId id="258" r:id="rId5"/>
    <p:sldId id="265" r:id="rId6"/>
    <p:sldId id="274" r:id="rId7"/>
    <p:sldId id="259" r:id="rId8"/>
    <p:sldId id="266" r:id="rId9"/>
    <p:sldId id="275" r:id="rId10"/>
    <p:sldId id="260" r:id="rId11"/>
    <p:sldId id="267" r:id="rId12"/>
    <p:sldId id="276" r:id="rId13"/>
    <p:sldId id="262" r:id="rId14"/>
    <p:sldId id="269" r:id="rId15"/>
    <p:sldId id="277" r:id="rId16"/>
    <p:sldId id="263" r:id="rId17"/>
    <p:sldId id="270" r:id="rId18"/>
    <p:sldId id="278" r:id="rId19"/>
    <p:sldId id="264" r:id="rId20"/>
    <p:sldId id="271" r:id="rId21"/>
    <p:sldId id="279" r:id="rId22"/>
    <p:sldId id="289" r:id="rId23"/>
    <p:sldId id="286" r:id="rId24"/>
    <p:sldId id="287" r:id="rId25"/>
    <p:sldId id="288" r:id="rId26"/>
    <p:sldId id="280" r:id="rId27"/>
    <p:sldId id="281" r:id="rId28"/>
    <p:sldId id="272" r:id="rId29"/>
    <p:sldId id="282" r:id="rId30"/>
    <p:sldId id="283" r:id="rId31"/>
    <p:sldId id="284" r:id="rId32"/>
    <p:sldId id="285" r:id="rId3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Geneva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Geneva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Geneva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Geneva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Geneva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Geneva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Geneva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Geneva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Geneva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10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C157EC9-7B7C-452D-95C7-2A1E91A5D2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1814F9E-2E77-4085-9411-9ECECB28979A}" type="datetimeFigureOut">
              <a:rPr lang="en-US"/>
              <a:pPr>
                <a:defRPr/>
              </a:pPr>
              <a:t>9/15/2016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CACAB2B-A958-4CF6-A215-C485188126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endParaRPr lang="en-US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endParaRPr lang="en-US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endParaRPr lang="en-US" alt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endParaRPr lang="en-US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endParaRPr lang="en-US" alt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endParaRPr lang="en-US" alt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endParaRPr lang="en-US" altLang="en-US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endParaRPr lang="en-US" altLang="en-US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endParaRPr lang="en-US" altLang="en-US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endParaRPr lang="en-US" altLang="en-US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endParaRPr lang="en-US" altLang="en-US"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endParaRPr lang="en-US" altLang="en-US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endParaRPr lang="en-US" altLang="en-US" sz="12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endParaRPr lang="en-US" altLang="en-US" sz="12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endParaRPr lang="en-US" altLang="en-US" sz="12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endParaRPr lang="en-US" altLang="en-US" sz="120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endParaRPr lang="en-US" altLang="en-US" sz="120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endParaRPr lang="en-US" altLang="en-US" sz="120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endParaRPr lang="en-US" altLang="en-US" sz="120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endParaRPr lang="en-US" altLang="en-US" sz="120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endParaRPr lang="en-US" altLang="en-US" sz="120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endParaRPr lang="en-US" altLang="en-US" sz="120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2016 Venable LLP</a:t>
            </a:r>
          </a:p>
        </p:txBody>
      </p:sp>
    </p:spTree>
    <p:extLst>
      <p:ext uri="{BB962C8B-B14F-4D97-AF65-F5344CB8AC3E}">
        <p14:creationId xmlns:p14="http://schemas.microsoft.com/office/powerpoint/2010/main" val="3159656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2016 Venable LLP</a:t>
            </a:r>
          </a:p>
        </p:txBody>
      </p:sp>
    </p:spTree>
    <p:extLst>
      <p:ext uri="{BB962C8B-B14F-4D97-AF65-F5344CB8AC3E}">
        <p14:creationId xmlns:p14="http://schemas.microsoft.com/office/powerpoint/2010/main" val="1457898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838200"/>
            <a:ext cx="1676400" cy="5029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838200"/>
            <a:ext cx="4876800" cy="5029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2016 Venable LLP</a:t>
            </a:r>
          </a:p>
        </p:txBody>
      </p:sp>
    </p:spTree>
    <p:extLst>
      <p:ext uri="{BB962C8B-B14F-4D97-AF65-F5344CB8AC3E}">
        <p14:creationId xmlns:p14="http://schemas.microsoft.com/office/powerpoint/2010/main" val="42704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5410200"/>
          </a:xfrm>
          <a:prstGeom prst="rect">
            <a:avLst/>
          </a:prstGeom>
          <a:solidFill>
            <a:srgbClr val="203E5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pic>
        <p:nvPicPr>
          <p:cNvPr id="5" name="Picture 6" descr="VEN-Logo_K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457200"/>
            <a:ext cx="1485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VEN005-Frontpage_j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16375"/>
            <a:ext cx="9145588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323975" y="6643688"/>
            <a:ext cx="38100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fld id="{1CC52932-183E-4A2A-BD16-419D772BDEDD}" type="slidenum">
              <a:rPr lang="en-US" altLang="en-US" sz="800" smtClean="0">
                <a:solidFill>
                  <a:schemeClr val="bg1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altLang="en-US" sz="800">
              <a:solidFill>
                <a:schemeClr val="bg1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themed title (all lowercase except formal names)</a:t>
            </a:r>
            <a:br>
              <a:rPr lang="en-US" noProof="0"/>
            </a:br>
            <a:r>
              <a:rPr lang="en-US" noProof="0"/>
              <a:t>include logo of client and firm name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19400"/>
            <a:ext cx="6400800" cy="1066800"/>
          </a:xfrm>
        </p:spPr>
        <p:txBody>
          <a:bodyPr/>
          <a:lstStyle>
            <a:lvl1pPr marL="0" indent="0" algn="ctr">
              <a:buFont typeface="Zapf Dingbats" pitchFamily="1" charset="2"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DATE OF PRESENTATION (ALL CAPS)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2008 Venable LLP</a:t>
            </a:r>
          </a:p>
        </p:txBody>
      </p:sp>
    </p:spTree>
    <p:extLst>
      <p:ext uri="{BB962C8B-B14F-4D97-AF65-F5344CB8AC3E}">
        <p14:creationId xmlns:p14="http://schemas.microsoft.com/office/powerpoint/2010/main" val="872618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2016 Venable LLP</a:t>
            </a:r>
          </a:p>
        </p:txBody>
      </p:sp>
    </p:spTree>
    <p:extLst>
      <p:ext uri="{BB962C8B-B14F-4D97-AF65-F5344CB8AC3E}">
        <p14:creationId xmlns:p14="http://schemas.microsoft.com/office/powerpoint/2010/main" val="28814922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2016 Venable LLP</a:t>
            </a:r>
          </a:p>
        </p:txBody>
      </p:sp>
    </p:spTree>
    <p:extLst>
      <p:ext uri="{BB962C8B-B14F-4D97-AF65-F5344CB8AC3E}">
        <p14:creationId xmlns:p14="http://schemas.microsoft.com/office/powerpoint/2010/main" val="42849986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727200"/>
            <a:ext cx="3276600" cy="414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2600" y="1727200"/>
            <a:ext cx="3276600" cy="414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2016 Venable LLP</a:t>
            </a:r>
          </a:p>
        </p:txBody>
      </p:sp>
    </p:spTree>
    <p:extLst>
      <p:ext uri="{BB962C8B-B14F-4D97-AF65-F5344CB8AC3E}">
        <p14:creationId xmlns:p14="http://schemas.microsoft.com/office/powerpoint/2010/main" val="1779424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2016 Venable LLP</a:t>
            </a:r>
          </a:p>
        </p:txBody>
      </p:sp>
    </p:spTree>
    <p:extLst>
      <p:ext uri="{BB962C8B-B14F-4D97-AF65-F5344CB8AC3E}">
        <p14:creationId xmlns:p14="http://schemas.microsoft.com/office/powerpoint/2010/main" val="17345638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2016 Venable LLP</a:t>
            </a:r>
          </a:p>
        </p:txBody>
      </p:sp>
    </p:spTree>
    <p:extLst>
      <p:ext uri="{BB962C8B-B14F-4D97-AF65-F5344CB8AC3E}">
        <p14:creationId xmlns:p14="http://schemas.microsoft.com/office/powerpoint/2010/main" val="10133439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2016 Venable LLP</a:t>
            </a:r>
          </a:p>
        </p:txBody>
      </p:sp>
    </p:spTree>
    <p:extLst>
      <p:ext uri="{BB962C8B-B14F-4D97-AF65-F5344CB8AC3E}">
        <p14:creationId xmlns:p14="http://schemas.microsoft.com/office/powerpoint/2010/main" val="39941008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2016 Venable LLP</a:t>
            </a:r>
          </a:p>
        </p:txBody>
      </p:sp>
    </p:spTree>
    <p:extLst>
      <p:ext uri="{BB962C8B-B14F-4D97-AF65-F5344CB8AC3E}">
        <p14:creationId xmlns:p14="http://schemas.microsoft.com/office/powerpoint/2010/main" val="268618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2016 Venable LLP</a:t>
            </a:r>
          </a:p>
        </p:txBody>
      </p:sp>
    </p:spTree>
    <p:extLst>
      <p:ext uri="{BB962C8B-B14F-4D97-AF65-F5344CB8AC3E}">
        <p14:creationId xmlns:p14="http://schemas.microsoft.com/office/powerpoint/2010/main" val="30474846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2016 Venable LLP</a:t>
            </a:r>
          </a:p>
        </p:txBody>
      </p:sp>
    </p:spTree>
    <p:extLst>
      <p:ext uri="{BB962C8B-B14F-4D97-AF65-F5344CB8AC3E}">
        <p14:creationId xmlns:p14="http://schemas.microsoft.com/office/powerpoint/2010/main" val="14230251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2016 Venable LLP</a:t>
            </a:r>
          </a:p>
        </p:txBody>
      </p:sp>
    </p:spTree>
    <p:extLst>
      <p:ext uri="{BB962C8B-B14F-4D97-AF65-F5344CB8AC3E}">
        <p14:creationId xmlns:p14="http://schemas.microsoft.com/office/powerpoint/2010/main" val="38961821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838200"/>
            <a:ext cx="1676400" cy="5029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838200"/>
            <a:ext cx="4876800" cy="5029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2016 Venable LLP</a:t>
            </a:r>
          </a:p>
        </p:txBody>
      </p:sp>
    </p:spTree>
    <p:extLst>
      <p:ext uri="{BB962C8B-B14F-4D97-AF65-F5344CB8AC3E}">
        <p14:creationId xmlns:p14="http://schemas.microsoft.com/office/powerpoint/2010/main" val="263888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2016 Venable LLP</a:t>
            </a:r>
          </a:p>
        </p:txBody>
      </p:sp>
    </p:spTree>
    <p:extLst>
      <p:ext uri="{BB962C8B-B14F-4D97-AF65-F5344CB8AC3E}">
        <p14:creationId xmlns:p14="http://schemas.microsoft.com/office/powerpoint/2010/main" val="19255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727200"/>
            <a:ext cx="3276600" cy="414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2600" y="1727200"/>
            <a:ext cx="3276600" cy="414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2016 Venable LLP</a:t>
            </a:r>
          </a:p>
        </p:txBody>
      </p:sp>
    </p:spTree>
    <p:extLst>
      <p:ext uri="{BB962C8B-B14F-4D97-AF65-F5344CB8AC3E}">
        <p14:creationId xmlns:p14="http://schemas.microsoft.com/office/powerpoint/2010/main" val="2356724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2016 Venable LLP</a:t>
            </a:r>
          </a:p>
        </p:txBody>
      </p:sp>
    </p:spTree>
    <p:extLst>
      <p:ext uri="{BB962C8B-B14F-4D97-AF65-F5344CB8AC3E}">
        <p14:creationId xmlns:p14="http://schemas.microsoft.com/office/powerpoint/2010/main" val="2266709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2016 Venable LLP</a:t>
            </a:r>
          </a:p>
        </p:txBody>
      </p:sp>
    </p:spTree>
    <p:extLst>
      <p:ext uri="{BB962C8B-B14F-4D97-AF65-F5344CB8AC3E}">
        <p14:creationId xmlns:p14="http://schemas.microsoft.com/office/powerpoint/2010/main" val="4253991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2016 Venable LLP</a:t>
            </a:r>
          </a:p>
        </p:txBody>
      </p:sp>
    </p:spTree>
    <p:extLst>
      <p:ext uri="{BB962C8B-B14F-4D97-AF65-F5344CB8AC3E}">
        <p14:creationId xmlns:p14="http://schemas.microsoft.com/office/powerpoint/2010/main" val="717052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2016 Venable LLP</a:t>
            </a:r>
          </a:p>
        </p:txBody>
      </p:sp>
    </p:spTree>
    <p:extLst>
      <p:ext uri="{BB962C8B-B14F-4D97-AF65-F5344CB8AC3E}">
        <p14:creationId xmlns:p14="http://schemas.microsoft.com/office/powerpoint/2010/main" val="2208749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2016 Venable LLP</a:t>
            </a:r>
          </a:p>
        </p:txBody>
      </p:sp>
    </p:spTree>
    <p:extLst>
      <p:ext uri="{BB962C8B-B14F-4D97-AF65-F5344CB8AC3E}">
        <p14:creationId xmlns:p14="http://schemas.microsoft.com/office/powerpoint/2010/main" val="3751160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EN005-FooterImage1_j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90"/>
          <a:stretch>
            <a:fillRect/>
          </a:stretch>
        </p:blipFill>
        <p:spPr bwMode="auto">
          <a:xfrm>
            <a:off x="0" y="5791200"/>
            <a:ext cx="1627188" cy="1066800"/>
          </a:xfrm>
          <a:prstGeom prst="rect">
            <a:avLst/>
          </a:prstGeom>
          <a:solidFill>
            <a:srgbClr val="2544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1627188" cy="5843588"/>
          </a:xfrm>
          <a:prstGeom prst="rect">
            <a:avLst/>
          </a:prstGeom>
          <a:solidFill>
            <a:srgbClr val="203E5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838200"/>
            <a:ext cx="6705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1727200"/>
            <a:ext cx="6705600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0" y="6477000"/>
            <a:ext cx="2895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25445B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2016 Venable LLP</a:t>
            </a:r>
          </a:p>
        </p:txBody>
      </p:sp>
      <p:pic>
        <p:nvPicPr>
          <p:cNvPr id="1031" name="Picture 7" descr="VEN-Logo_K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457200"/>
            <a:ext cx="1485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1323975" y="6643688"/>
            <a:ext cx="38100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fld id="{FCD3373F-90AC-4BFE-8E36-4EC5C609A846}" type="slidenum">
              <a:rPr lang="en-US" altLang="en-US" sz="800" smtClean="0">
                <a:solidFill>
                  <a:schemeClr val="bg1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altLang="en-US" sz="80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hf sldNum="0" hdr="0" dt="0"/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Geneva" pitchFamily="1" charset="-128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Geneva" pitchFamily="1" charset="-128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Geneva" pitchFamily="1" charset="-128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Geneva" pitchFamily="1" charset="-128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Geneva" pitchFamily="1" charset="-128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Geneva" pitchFamily="1" charset="-128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Geneva" pitchFamily="1" charset="-128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Geneva" pitchFamily="1" charset="-128"/>
        </a:defRPr>
      </a:lvl9pPr>
    </p:titleStyle>
    <p:bodyStyle>
      <a:lvl1pPr marL="342900" indent="-3429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rgbClr val="22455B"/>
        </a:buClr>
        <a:buSzPct val="70000"/>
        <a:buFont typeface="Zapf Dingbats" pitchFamily="1" charset="2"/>
        <a:buChar char=""/>
        <a:defRPr sz="2200">
          <a:solidFill>
            <a:srgbClr val="46484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25445B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25445B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EN005-FooterImage1_j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90"/>
          <a:stretch>
            <a:fillRect/>
          </a:stretch>
        </p:blipFill>
        <p:spPr bwMode="auto">
          <a:xfrm>
            <a:off x="0" y="5791200"/>
            <a:ext cx="1627188" cy="1066800"/>
          </a:xfrm>
          <a:prstGeom prst="rect">
            <a:avLst/>
          </a:prstGeom>
          <a:solidFill>
            <a:srgbClr val="2544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1627188" cy="5843588"/>
          </a:xfrm>
          <a:prstGeom prst="rect">
            <a:avLst/>
          </a:prstGeom>
          <a:solidFill>
            <a:srgbClr val="203E5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838200"/>
            <a:ext cx="6705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1727200"/>
            <a:ext cx="6705600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0" y="6477000"/>
            <a:ext cx="2895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25445B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2016 Venable LLP</a:t>
            </a:r>
          </a:p>
        </p:txBody>
      </p:sp>
      <p:pic>
        <p:nvPicPr>
          <p:cNvPr id="2055" name="Picture 7" descr="VEN-Logo_K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457200"/>
            <a:ext cx="1485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323975" y="6643688"/>
            <a:ext cx="38100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fld id="{AC582B0A-11E4-4916-9A75-B1297F6E074C}" type="slidenum">
              <a:rPr lang="en-US" altLang="en-US" sz="800" smtClean="0">
                <a:solidFill>
                  <a:schemeClr val="bg1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altLang="en-US" sz="80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hf sldNum="0" hdr="0" dt="0"/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Geneva" pitchFamily="1" charset="-128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Geneva" pitchFamily="1" charset="-128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Geneva" pitchFamily="1" charset="-128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Geneva" pitchFamily="1" charset="-128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Geneva" pitchFamily="1" charset="-128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Geneva" pitchFamily="1" charset="-128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Geneva" pitchFamily="1" charset="-128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Geneva" pitchFamily="1" charset="-128"/>
        </a:defRPr>
      </a:lvl9pPr>
    </p:titleStyle>
    <p:bodyStyle>
      <a:lvl1pPr marL="342900" indent="-3429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rgbClr val="22455B"/>
        </a:buClr>
        <a:buSzPct val="70000"/>
        <a:buFont typeface="Zapf Dingbats" pitchFamily="1" charset="2"/>
        <a:buChar char=""/>
        <a:defRPr sz="2200">
          <a:solidFill>
            <a:srgbClr val="46484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25445B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25445B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t.state.md.us/sdatweb/charter.html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cra.dc.gov/" TargetMode="External"/><Relationship Id="rId4" Type="http://schemas.openxmlformats.org/officeDocument/2006/relationships/hyperlink" Target="http://corp.delaware.gov/information.s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ACFishkind@Venable.com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1200" y="304800"/>
            <a:ext cx="6477000" cy="2362200"/>
          </a:xfrm>
        </p:spPr>
        <p:txBody>
          <a:bodyPr/>
          <a:lstStyle/>
          <a:p>
            <a:pPr algn="ctr" eaLnBrk="1" hangingPunct="1"/>
            <a:br>
              <a:rPr lang="en-US" altLang="en-US" sz="2800" b="1"/>
            </a:br>
            <a:r>
              <a:rPr lang="en-US" altLang="en-US" sz="2800" b="1"/>
              <a:t>Dialogue on Diversity</a:t>
            </a:r>
            <a:br>
              <a:rPr lang="en-US" altLang="en-US" sz="2800" b="1"/>
            </a:br>
            <a:br>
              <a:rPr lang="en-US" altLang="en-US" sz="2800" b="1"/>
            </a:br>
            <a:r>
              <a:rPr lang="en-US" altLang="en-US" sz="2800" b="1"/>
              <a:t>***</a:t>
            </a:r>
            <a:br>
              <a:rPr lang="en-US" altLang="en-US" sz="2800" b="1"/>
            </a:br>
            <a:br>
              <a:rPr lang="en-US" altLang="en-US" sz="2800" b="1"/>
            </a:br>
            <a:r>
              <a:rPr lang="en-US" altLang="en-US" sz="2800" b="1"/>
              <a:t>Choice of Entity, Formation and Contract Considerations</a:t>
            </a:r>
            <a:br>
              <a:rPr lang="en-US" altLang="en-US" sz="2800" b="1"/>
            </a:br>
            <a:r>
              <a:rPr lang="en-US" altLang="en-US" sz="2800" b="1"/>
              <a:t>for your Business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2438400"/>
            <a:ext cx="5638800" cy="1524000"/>
          </a:xfrm>
        </p:spPr>
        <p:txBody>
          <a:bodyPr/>
          <a:lstStyle/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1600"/>
              <a:t>Gueter Aurelien, Esq.</a:t>
            </a:r>
          </a:p>
          <a:p>
            <a:pPr eaLnBrk="1" hangingPunct="1"/>
            <a:r>
              <a:rPr lang="en-US" altLang="en-US" sz="1600"/>
              <a:t>Venable LLP</a:t>
            </a:r>
          </a:p>
          <a:p>
            <a:pPr eaLnBrk="1" hangingPunct="1"/>
            <a:r>
              <a:rPr lang="en-US" altLang="en-US" sz="1600"/>
              <a:t>September 13, 2016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30000"/>
              </a:lnSpc>
              <a:spcBef>
                <a:spcPct val="20000"/>
              </a:spcBef>
              <a:buClr>
                <a:srgbClr val="22455B"/>
              </a:buClr>
              <a:buSzPct val="70000"/>
              <a:buFont typeface="Zapf Dingbats" pitchFamily="1" charset="2"/>
              <a:buChar char=""/>
              <a:defRPr sz="2200">
                <a:solidFill>
                  <a:srgbClr val="464847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>
                <a:solidFill>
                  <a:srgbClr val="25445B"/>
                </a:solidFill>
                <a:cs typeface="Arial" panose="020B0604020202020204" pitchFamily="34" charset="0"/>
              </a:rPr>
              <a:t>© 2016 Venable LLP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u="sng"/>
              <a:t>Limited Partnership</a:t>
            </a:r>
            <a:r>
              <a:rPr lang="en-US" altLang="en-US" sz="2400"/>
              <a:t> – Sources of Funding</a:t>
            </a:r>
            <a:endParaRPr lang="en-US" altLang="en-US" sz="2400" u="sng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>
                <a:solidFill>
                  <a:schemeClr val="tx1"/>
                </a:solidFill>
              </a:rPr>
              <a:t>Contributions from both general and limited partners.</a:t>
            </a:r>
          </a:p>
          <a:p>
            <a:pPr eaLnBrk="1" hangingPunct="1"/>
            <a:r>
              <a:rPr lang="en-US" altLang="en-US" sz="2000">
                <a:solidFill>
                  <a:schemeClr val="tx1"/>
                </a:solidFill>
              </a:rPr>
              <a:t>Bank lending:  Based upon the credit worthiness of the partnership and general partner(s) may be personally liable to the lender.</a:t>
            </a:r>
          </a:p>
          <a:p>
            <a:pPr eaLnBrk="1" hangingPunct="1"/>
            <a:r>
              <a:rPr lang="en-US" altLang="en-US" sz="2000">
                <a:solidFill>
                  <a:schemeClr val="tx1"/>
                </a:solidFill>
              </a:rPr>
              <a:t>Third-party equity investment: General partnership interests may be sold to third-parties who are willing to assume liability risks; non-participating limited partnership interests may be sold to third-parties who will not participate in management (silent investors).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/>
              <a:t>Limited Partnership</a:t>
            </a:r>
            <a:r>
              <a:rPr lang="en-US" altLang="en-US"/>
              <a:t> – Pros and Cons</a:t>
            </a:r>
            <a:endParaRPr lang="en-US" altLang="en-US" u="sng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Pros:  </a:t>
            </a:r>
          </a:p>
          <a:p>
            <a:pPr lvl="1"/>
            <a:r>
              <a:rPr lang="en-US" altLang="en-US">
                <a:solidFill>
                  <a:schemeClr val="tx1"/>
                </a:solidFill>
              </a:rPr>
              <a:t>Liability protections for limited partners</a:t>
            </a:r>
          </a:p>
          <a:p>
            <a:pPr lvl="1"/>
            <a:r>
              <a:rPr lang="en-US" altLang="en-US">
                <a:solidFill>
                  <a:schemeClr val="tx1"/>
                </a:solidFill>
              </a:rPr>
              <a:t>Few corporate formalities</a:t>
            </a:r>
          </a:p>
          <a:p>
            <a:pPr lvl="1"/>
            <a:r>
              <a:rPr lang="en-US" altLang="en-US">
                <a:solidFill>
                  <a:schemeClr val="tx1"/>
                </a:solidFill>
              </a:rPr>
              <a:t>Pass-through taxation</a:t>
            </a:r>
          </a:p>
          <a:p>
            <a:r>
              <a:rPr lang="en-US" altLang="en-US">
                <a:solidFill>
                  <a:schemeClr val="tx1"/>
                </a:solidFill>
              </a:rPr>
              <a:t>Cons: </a:t>
            </a:r>
          </a:p>
          <a:p>
            <a:pPr lvl="1"/>
            <a:r>
              <a:rPr lang="en-US" altLang="en-US">
                <a:solidFill>
                  <a:schemeClr val="tx1"/>
                </a:solidFill>
              </a:rPr>
              <a:t>No liability protections for general partners</a:t>
            </a:r>
          </a:p>
          <a:p>
            <a:pPr lvl="1"/>
            <a:r>
              <a:rPr lang="en-US" altLang="en-US">
                <a:solidFill>
                  <a:schemeClr val="tx1"/>
                </a:solidFill>
              </a:rPr>
              <a:t>Limited partners cannot actively participate in the control of the partnership business</a:t>
            </a:r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30000"/>
              </a:lnSpc>
              <a:spcBef>
                <a:spcPct val="20000"/>
              </a:spcBef>
              <a:buClr>
                <a:srgbClr val="22455B"/>
              </a:buClr>
              <a:buSzPct val="70000"/>
              <a:buFont typeface="Zapf Dingbats" pitchFamily="1" charset="2"/>
              <a:buChar char=""/>
              <a:defRPr sz="2200">
                <a:solidFill>
                  <a:srgbClr val="464847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>
                <a:solidFill>
                  <a:srgbClr val="25445B"/>
                </a:solidFill>
                <a:cs typeface="Arial" panose="020B0604020202020204" pitchFamily="34" charset="0"/>
              </a:rPr>
              <a:t>© 2016 Venable LLP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30000"/>
              </a:lnSpc>
              <a:spcBef>
                <a:spcPct val="20000"/>
              </a:spcBef>
              <a:buClr>
                <a:srgbClr val="22455B"/>
              </a:buClr>
              <a:buSzPct val="70000"/>
              <a:buFont typeface="Zapf Dingbats" pitchFamily="1" charset="2"/>
              <a:buChar char=""/>
              <a:defRPr sz="2200">
                <a:solidFill>
                  <a:srgbClr val="464847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>
                <a:solidFill>
                  <a:srgbClr val="25445B"/>
                </a:solidFill>
                <a:cs typeface="Arial" panose="020B0604020202020204" pitchFamily="34" charset="0"/>
              </a:rPr>
              <a:t>© 2016 Venable LLP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/>
              <a:t>“C” Corporation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Taxes: Double taxation</a:t>
            </a:r>
          </a:p>
          <a:p>
            <a:pPr marL="0" indent="0" eaLnBrk="1" hangingPunct="1">
              <a:buFont typeface="Zapf Dingbats" pitchFamily="1" charset="2"/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Liability Protection: Shareholder liability limited to investment in the corporation.</a:t>
            </a:r>
          </a:p>
          <a:p>
            <a:pPr marL="0" indent="0" eaLnBrk="1" hangingPunct="1">
              <a:buFont typeface="Zapf Dingbats" pitchFamily="1" charset="2"/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Corporate formalities: Directors, officers, meeting requirements, records, etc.</a:t>
            </a:r>
          </a:p>
          <a:p>
            <a:pPr marL="0" indent="0" eaLnBrk="1" hangingPunct="1">
              <a:buFont typeface="Zapf Dingbats" pitchFamily="1" charset="2"/>
              <a:buNone/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30000"/>
              </a:lnSpc>
              <a:spcBef>
                <a:spcPct val="20000"/>
              </a:spcBef>
              <a:buClr>
                <a:srgbClr val="22455B"/>
              </a:buClr>
              <a:buSzPct val="70000"/>
              <a:buFont typeface="Zapf Dingbats" pitchFamily="1" charset="2"/>
              <a:buChar char=""/>
              <a:defRPr sz="2200">
                <a:solidFill>
                  <a:srgbClr val="464847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>
                <a:solidFill>
                  <a:srgbClr val="25445B"/>
                </a:solidFill>
                <a:cs typeface="Arial" panose="020B0604020202020204" pitchFamily="34" charset="0"/>
              </a:rPr>
              <a:t>© 2016 Venable LLP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u="sng"/>
              <a:t>“C” Corporation</a:t>
            </a:r>
            <a:r>
              <a:rPr lang="en-US" altLang="en-US" sz="2800"/>
              <a:t> – Sources of Funding</a:t>
            </a:r>
            <a:endParaRPr lang="en-US" altLang="en-US" sz="2800" u="sng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Bank lending:  Based upon creditworthiness of the corporation.</a:t>
            </a:r>
          </a:p>
          <a:p>
            <a:pPr marL="0" indent="0" eaLnBrk="1" hangingPunct="1">
              <a:buFont typeface="Zapf Dingbats" pitchFamily="1" charset="2"/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Third-party equity investment: Shares in the corporation may be sold to third-parties by private offerings or IPOs.</a:t>
            </a:r>
          </a:p>
          <a:p>
            <a:pPr marL="0" indent="0" eaLnBrk="1" hangingPunct="1">
              <a:buFont typeface="Zapf Dingbats" pitchFamily="1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/>
              <a:t>“C” Corporation</a:t>
            </a:r>
            <a:r>
              <a:rPr lang="en-US" altLang="en-US"/>
              <a:t> – Pros and Cons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Pros: Limited liability for shareholders.</a:t>
            </a:r>
          </a:p>
          <a:p>
            <a:r>
              <a:rPr lang="en-US" altLang="en-US">
                <a:solidFill>
                  <a:schemeClr val="tx1"/>
                </a:solidFill>
              </a:rPr>
              <a:t>Cons:  Double taxation, rigid corporate formalities and subject to significant regulation.</a:t>
            </a:r>
          </a:p>
        </p:txBody>
      </p:sp>
      <p:sp>
        <p:nvSpPr>
          <p:cNvPr id="3277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30000"/>
              </a:lnSpc>
              <a:spcBef>
                <a:spcPct val="20000"/>
              </a:spcBef>
              <a:buClr>
                <a:srgbClr val="22455B"/>
              </a:buClr>
              <a:buSzPct val="70000"/>
              <a:buFont typeface="Zapf Dingbats" pitchFamily="1" charset="2"/>
              <a:buChar char=""/>
              <a:defRPr sz="2200">
                <a:solidFill>
                  <a:srgbClr val="464847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>
                <a:solidFill>
                  <a:srgbClr val="25445B"/>
                </a:solidFill>
                <a:cs typeface="Arial" panose="020B0604020202020204" pitchFamily="34" charset="0"/>
              </a:rPr>
              <a:t>© 2016 Venable LLP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30000"/>
              </a:lnSpc>
              <a:spcBef>
                <a:spcPct val="20000"/>
              </a:spcBef>
              <a:buClr>
                <a:srgbClr val="22455B"/>
              </a:buClr>
              <a:buSzPct val="70000"/>
              <a:buFont typeface="Zapf Dingbats" pitchFamily="1" charset="2"/>
              <a:buChar char=""/>
              <a:defRPr sz="2200">
                <a:solidFill>
                  <a:srgbClr val="464847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>
                <a:solidFill>
                  <a:srgbClr val="25445B"/>
                </a:solidFill>
                <a:cs typeface="Arial" panose="020B0604020202020204" pitchFamily="34" charset="0"/>
              </a:rPr>
              <a:t>© 2016 Venable LLP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/>
              <a:t>“S” Corporation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1800">
                <a:solidFill>
                  <a:schemeClr val="tx1"/>
                </a:solidFill>
              </a:rPr>
              <a:t>Taxes: Pass-through taxation; ordinary income to shareholders. </a:t>
            </a:r>
          </a:p>
          <a:p>
            <a:pPr eaLnBrk="1" hangingPunct="1"/>
            <a:r>
              <a:rPr lang="en-US" altLang="en-US" sz="1800">
                <a:solidFill>
                  <a:schemeClr val="tx1"/>
                </a:solidFill>
              </a:rPr>
              <a:t>Liability Protection: Shareholder liability limited to investment in the corporation.</a:t>
            </a:r>
          </a:p>
          <a:p>
            <a:pPr eaLnBrk="1" hangingPunct="1"/>
            <a:r>
              <a:rPr lang="en-US" altLang="en-US" sz="1800">
                <a:solidFill>
                  <a:schemeClr val="tx1"/>
                </a:solidFill>
              </a:rPr>
              <a:t>Corporate Formalities: Directors, officers, annual meetings, recordkeeping requirements, etc. (Same as “C” Corporation).</a:t>
            </a:r>
          </a:p>
          <a:p>
            <a:pPr eaLnBrk="1" hangingPunct="1"/>
            <a:r>
              <a:rPr lang="en-US" altLang="en-US" sz="1800" u="sng">
                <a:solidFill>
                  <a:schemeClr val="tx1"/>
                </a:solidFill>
              </a:rPr>
              <a:t>Several statutory requirements to be a shareholder.</a:t>
            </a:r>
          </a:p>
          <a:p>
            <a:pPr lvl="1" eaLnBrk="1" hangingPunct="1"/>
            <a:r>
              <a:rPr lang="en-US" altLang="en-US" sz="1800">
                <a:solidFill>
                  <a:schemeClr val="tx1"/>
                </a:solidFill>
              </a:rPr>
              <a:t>No more than 100 shareholders.</a:t>
            </a:r>
          </a:p>
          <a:p>
            <a:pPr lvl="1" eaLnBrk="1" hangingPunct="1"/>
            <a:r>
              <a:rPr lang="en-US" altLang="en-US" sz="1800">
                <a:solidFill>
                  <a:schemeClr val="tx1"/>
                </a:solidFill>
              </a:rPr>
              <a:t>Must be individuals who are U.S. citizens or permanent residents or estates or qualified trusts of such individuals.</a:t>
            </a:r>
          </a:p>
          <a:p>
            <a:pPr eaLnBrk="1" hangingPunct="1">
              <a:buFont typeface="Zapf Dingbats" pitchFamily="1" charset="2"/>
              <a:buNone/>
            </a:pPr>
            <a:endParaRPr lang="en-US" altLang="en-US" sz="2000">
              <a:solidFill>
                <a:schemeClr val="tx1"/>
              </a:solidFill>
            </a:endParaRPr>
          </a:p>
          <a:p>
            <a:pPr eaLnBrk="1" hangingPunct="1"/>
            <a:endParaRPr lang="en-US" altLang="en-US" sz="2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30000"/>
              </a:lnSpc>
              <a:spcBef>
                <a:spcPct val="20000"/>
              </a:spcBef>
              <a:buClr>
                <a:srgbClr val="22455B"/>
              </a:buClr>
              <a:buSzPct val="70000"/>
              <a:buFont typeface="Zapf Dingbats" pitchFamily="1" charset="2"/>
              <a:buChar char=""/>
              <a:defRPr sz="2200">
                <a:solidFill>
                  <a:srgbClr val="464847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>
                <a:solidFill>
                  <a:srgbClr val="25445B"/>
                </a:solidFill>
                <a:cs typeface="Arial" panose="020B0604020202020204" pitchFamily="34" charset="0"/>
              </a:rPr>
              <a:t>© 2016 Venable LLP</a:t>
            </a: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/>
              <a:t>“S” Corporation</a:t>
            </a:r>
            <a:r>
              <a:rPr lang="en-US" altLang="en-US"/>
              <a:t> – Sources of Funding</a:t>
            </a:r>
            <a:endParaRPr lang="en-US" altLang="en-US" u="sng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Bank lending:  Based upon creditworthiness of the corporation.</a:t>
            </a:r>
          </a:p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Third-party equity investment: Limited opportunities for equity investments because shares in the corporation may only be sold to certain qualified third-parties. </a:t>
            </a:r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/>
              <a:t>“S” Corporation</a:t>
            </a:r>
            <a:r>
              <a:rPr lang="en-US" altLang="en-US"/>
              <a:t> – Pros and Cons</a:t>
            </a:r>
            <a:endParaRPr lang="en-US" altLang="en-US" u="sng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Pros:  Pass-through taxation and limited liability for shareholders.</a:t>
            </a:r>
          </a:p>
          <a:p>
            <a:r>
              <a:rPr lang="en-US" altLang="en-US">
                <a:solidFill>
                  <a:schemeClr val="tx1"/>
                </a:solidFill>
              </a:rPr>
              <a:t>Cons:  Burdensome statutory restrictions on organization and ownership.</a:t>
            </a:r>
          </a:p>
        </p:txBody>
      </p:sp>
      <p:sp>
        <p:nvSpPr>
          <p:cNvPr id="3891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30000"/>
              </a:lnSpc>
              <a:spcBef>
                <a:spcPct val="20000"/>
              </a:spcBef>
              <a:buClr>
                <a:srgbClr val="22455B"/>
              </a:buClr>
              <a:buSzPct val="70000"/>
              <a:buFont typeface="Zapf Dingbats" pitchFamily="1" charset="2"/>
              <a:buChar char=""/>
              <a:defRPr sz="2200">
                <a:solidFill>
                  <a:srgbClr val="464847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>
                <a:solidFill>
                  <a:srgbClr val="25445B"/>
                </a:solidFill>
                <a:cs typeface="Arial" panose="020B0604020202020204" pitchFamily="34" charset="0"/>
              </a:rPr>
              <a:t>© 2016 Venable LLP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30000"/>
              </a:lnSpc>
              <a:spcBef>
                <a:spcPct val="20000"/>
              </a:spcBef>
              <a:buClr>
                <a:srgbClr val="22455B"/>
              </a:buClr>
              <a:buSzPct val="70000"/>
              <a:buFont typeface="Zapf Dingbats" pitchFamily="1" charset="2"/>
              <a:buChar char=""/>
              <a:defRPr sz="2200">
                <a:solidFill>
                  <a:srgbClr val="464847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>
                <a:solidFill>
                  <a:srgbClr val="25445B"/>
                </a:solidFill>
                <a:cs typeface="Arial" panose="020B0604020202020204" pitchFamily="34" charset="0"/>
              </a:rPr>
              <a:t>© 2016 Venable LLP</a:t>
            </a: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/>
              <a:t>Limited Liability Company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727200"/>
            <a:ext cx="6705600" cy="4368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Zapf Dingbats" pitchFamily="1" charset="2"/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tx1"/>
                </a:solidFill>
              </a:rPr>
              <a:t>Taxes: Pass-through taxation; ordinary income to members.</a:t>
            </a:r>
          </a:p>
          <a:p>
            <a:pPr marL="0" indent="0" eaLnBrk="1" hangingPunct="1">
              <a:lnSpc>
                <a:spcPct val="90000"/>
              </a:lnSpc>
              <a:buFont typeface="Zapf Dingbats" pitchFamily="1" charset="2"/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tx1"/>
                </a:solidFill>
              </a:rPr>
              <a:t>Liability Protection: Member liability limited to investment in the company.</a:t>
            </a:r>
          </a:p>
          <a:p>
            <a:pPr marL="0" indent="0" eaLnBrk="1" hangingPunct="1">
              <a:lnSpc>
                <a:spcPct val="90000"/>
              </a:lnSpc>
              <a:buFont typeface="Zapf Dingbats" pitchFamily="1" charset="2"/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tx1"/>
                </a:solidFill>
              </a:rPr>
              <a:t>Corporate Formalities: Flexible</a:t>
            </a:r>
          </a:p>
          <a:p>
            <a:pPr marL="0" indent="0" eaLnBrk="1" hangingPunct="1">
              <a:lnSpc>
                <a:spcPct val="90000"/>
              </a:lnSpc>
              <a:buFont typeface="Zapf Dingbats" pitchFamily="1" charset="2"/>
              <a:buNone/>
              <a:defRPr/>
            </a:pPr>
            <a:endParaRPr lang="en-US" u="sng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u="sng" dirty="0">
                <a:solidFill>
                  <a:schemeClr val="tx1"/>
                </a:solidFill>
              </a:rPr>
              <a:t>No statutory requirements to be a member.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Zapf Dingbats" pitchFamily="1" charset="2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*Entity of choice for most new businesses.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30000"/>
              </a:lnSpc>
              <a:spcBef>
                <a:spcPct val="20000"/>
              </a:spcBef>
              <a:buClr>
                <a:srgbClr val="22455B"/>
              </a:buClr>
              <a:buSzPct val="70000"/>
              <a:buFont typeface="Zapf Dingbats" pitchFamily="1" charset="2"/>
              <a:buChar char=""/>
              <a:defRPr sz="2200">
                <a:solidFill>
                  <a:srgbClr val="464847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>
                <a:solidFill>
                  <a:srgbClr val="25445B"/>
                </a:solidFill>
                <a:cs typeface="Arial" panose="020B0604020202020204" pitchFamily="34" charset="0"/>
              </a:rPr>
              <a:t>© 2016 Venable LLP</a:t>
            </a: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u="sng"/>
              <a:t>Limited Liability Company</a:t>
            </a:r>
            <a:r>
              <a:rPr lang="en-US" altLang="en-US" sz="2400"/>
              <a:t> – Sources of Funding</a:t>
            </a:r>
            <a:endParaRPr lang="en-US" altLang="en-US" sz="2400" u="sng"/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Bank lending:  Based upon creditworthiness of the company.</a:t>
            </a:r>
          </a:p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Third-party equity investment: Membership interests in the company may be sold to third-parties.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Choice of Entity Considerations</a:t>
            </a:r>
          </a:p>
        </p:txBody>
      </p:sp>
      <p:sp>
        <p:nvSpPr>
          <p:cNvPr id="819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30000"/>
              </a:lnSpc>
              <a:spcBef>
                <a:spcPct val="20000"/>
              </a:spcBef>
              <a:buClr>
                <a:srgbClr val="22455B"/>
              </a:buClr>
              <a:buSzPct val="70000"/>
              <a:buFont typeface="Zapf Dingbats" pitchFamily="1" charset="2"/>
              <a:buChar char=""/>
              <a:defRPr sz="2200">
                <a:solidFill>
                  <a:srgbClr val="464847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>
                <a:solidFill>
                  <a:srgbClr val="25445B"/>
                </a:solidFill>
                <a:cs typeface="Arial" panose="020B0604020202020204" pitchFamily="34" charset="0"/>
              </a:rPr>
              <a:t>© 2016 Venable LLP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2116138" y="1295400"/>
            <a:ext cx="6705600" cy="4140200"/>
          </a:xfrm>
        </p:spPr>
        <p:txBody>
          <a:bodyPr/>
          <a:lstStyle/>
          <a:p>
            <a:pPr eaLnBrk="1" hangingPunct="1">
              <a:buFont typeface="Zapf Dingbats" pitchFamily="1" charset="2"/>
              <a:buNone/>
            </a:pPr>
            <a:r>
              <a:rPr lang="en-US" altLang="en-US" sz="7900" b="1">
                <a:solidFill>
                  <a:schemeClr val="tx1"/>
                </a:solidFill>
              </a:rPr>
              <a:t>T</a:t>
            </a:r>
            <a:r>
              <a:rPr lang="en-US" altLang="en-US" b="1">
                <a:solidFill>
                  <a:schemeClr val="tx1"/>
                </a:solidFill>
              </a:rPr>
              <a:t>axes</a:t>
            </a:r>
          </a:p>
          <a:p>
            <a:pPr eaLnBrk="1" hangingPunct="1">
              <a:buFont typeface="Zapf Dingbats" pitchFamily="1" charset="2"/>
              <a:buNone/>
            </a:pPr>
            <a:r>
              <a:rPr lang="en-US" altLang="en-US" sz="7900" b="1">
                <a:solidFill>
                  <a:schemeClr val="tx1"/>
                </a:solidFill>
              </a:rPr>
              <a:t>L</a:t>
            </a:r>
            <a:r>
              <a:rPr lang="en-US" altLang="en-US" b="1">
                <a:solidFill>
                  <a:schemeClr val="tx1"/>
                </a:solidFill>
              </a:rPr>
              <a:t>iability Protection</a:t>
            </a:r>
          </a:p>
          <a:p>
            <a:pPr eaLnBrk="1" hangingPunct="1">
              <a:buFont typeface="Zapf Dingbats" pitchFamily="1" charset="2"/>
              <a:buNone/>
            </a:pPr>
            <a:r>
              <a:rPr lang="en-US" altLang="en-US" sz="7900" b="1">
                <a:solidFill>
                  <a:schemeClr val="tx1"/>
                </a:solidFill>
              </a:rPr>
              <a:t>C</a:t>
            </a:r>
            <a:r>
              <a:rPr lang="en-US" altLang="en-US" b="1">
                <a:solidFill>
                  <a:schemeClr val="tx1"/>
                </a:solidFill>
              </a:rPr>
              <a:t>orporate Formalities</a:t>
            </a:r>
            <a:endParaRPr lang="en-US" altLang="en-US" sz="79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2133600" y="838200"/>
            <a:ext cx="6705600" cy="990600"/>
          </a:xfrm>
        </p:spPr>
        <p:txBody>
          <a:bodyPr/>
          <a:lstStyle/>
          <a:p>
            <a:r>
              <a:rPr lang="en-US" altLang="en-US" u="sng"/>
              <a:t>Limited Liability Company</a:t>
            </a:r>
            <a:r>
              <a:rPr lang="en-US" altLang="en-US"/>
              <a:t> – </a:t>
            </a:r>
            <a:br>
              <a:rPr lang="en-US" altLang="en-US"/>
            </a:br>
            <a:br>
              <a:rPr lang="en-US" altLang="en-US"/>
            </a:br>
            <a:r>
              <a:rPr lang="en-US" altLang="en-US"/>
              <a:t>Pros and Cons	</a:t>
            </a:r>
            <a:endParaRPr lang="en-US" altLang="en-US" u="sng"/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>
                <a:solidFill>
                  <a:schemeClr val="tx1"/>
                </a:solidFill>
              </a:rPr>
              <a:t>Pros: </a:t>
            </a:r>
          </a:p>
          <a:p>
            <a:pPr lvl="1"/>
            <a:r>
              <a:rPr lang="en-US" altLang="en-US" sz="2000">
                <a:solidFill>
                  <a:schemeClr val="tx1"/>
                </a:solidFill>
              </a:rPr>
              <a:t>Limited liability protection of a corporation</a:t>
            </a:r>
          </a:p>
          <a:p>
            <a:pPr lvl="1"/>
            <a:r>
              <a:rPr lang="en-US" altLang="en-US" sz="2000">
                <a:solidFill>
                  <a:schemeClr val="tx1"/>
                </a:solidFill>
              </a:rPr>
              <a:t>Pass-through tax treatment of a partnership</a:t>
            </a:r>
          </a:p>
          <a:p>
            <a:pPr lvl="1"/>
            <a:r>
              <a:rPr lang="en-US" altLang="en-US" sz="2000">
                <a:solidFill>
                  <a:schemeClr val="tx1"/>
                </a:solidFill>
              </a:rPr>
              <a:t>No ownership restrictions</a:t>
            </a:r>
          </a:p>
          <a:p>
            <a:pPr lvl="1"/>
            <a:r>
              <a:rPr lang="en-US" altLang="en-US" sz="2000">
                <a:solidFill>
                  <a:schemeClr val="tx1"/>
                </a:solidFill>
              </a:rPr>
              <a:t>Full participation in the management and control of business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Cons: </a:t>
            </a:r>
          </a:p>
          <a:p>
            <a:pPr lvl="1"/>
            <a:r>
              <a:rPr lang="en-US" altLang="en-US" sz="2000">
                <a:solidFill>
                  <a:schemeClr val="tx1"/>
                </a:solidFill>
              </a:rPr>
              <a:t>Legal uncertainties</a:t>
            </a:r>
          </a:p>
          <a:p>
            <a:pPr lvl="1"/>
            <a:r>
              <a:rPr lang="en-US" altLang="en-US" sz="2000">
                <a:solidFill>
                  <a:schemeClr val="tx1"/>
                </a:solidFill>
              </a:rPr>
              <a:t>Hedge funds and venture capitalists are more familiar with corporations</a:t>
            </a:r>
          </a:p>
        </p:txBody>
      </p:sp>
      <p:sp>
        <p:nvSpPr>
          <p:cNvPr id="4506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30000"/>
              </a:lnSpc>
              <a:spcBef>
                <a:spcPct val="20000"/>
              </a:spcBef>
              <a:buClr>
                <a:srgbClr val="22455B"/>
              </a:buClr>
              <a:buSzPct val="70000"/>
              <a:buFont typeface="Zapf Dingbats" pitchFamily="1" charset="2"/>
              <a:buChar char=""/>
              <a:defRPr sz="2200">
                <a:solidFill>
                  <a:srgbClr val="464847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>
                <a:solidFill>
                  <a:srgbClr val="25445B"/>
                </a:solidFill>
                <a:cs typeface="Arial" panose="020B0604020202020204" pitchFamily="34" charset="0"/>
              </a:rPr>
              <a:t>© 2016 Venable LLP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/>
              <a:t>LLC Operating Agreements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What is an Operating Agreement:</a:t>
            </a:r>
          </a:p>
          <a:p>
            <a:pPr lvl="1"/>
            <a:r>
              <a:rPr lang="en-US" altLang="en-US"/>
              <a:t> An agreement among limited liability company (“LLC”) members governing the LLC's business, and members' financial and managerial rights and duties.</a:t>
            </a:r>
          </a:p>
          <a:p>
            <a:r>
              <a:rPr lang="en-US" altLang="en-US"/>
              <a:t>Important Factors in Operating Agreements:</a:t>
            </a:r>
          </a:p>
          <a:p>
            <a:pPr lvl="1"/>
            <a:r>
              <a:rPr lang="en-US" altLang="en-US"/>
              <a:t>Management of the LLC</a:t>
            </a:r>
          </a:p>
          <a:p>
            <a:pPr lvl="1"/>
            <a:r>
              <a:rPr lang="en-US" altLang="en-US"/>
              <a:t>Rights of members </a:t>
            </a:r>
            <a:r>
              <a:rPr lang="en-US" altLang="en-US" sz="2000"/>
              <a:t>(e.g. voting, consent rights)</a:t>
            </a:r>
            <a:endParaRPr lang="en-US" altLang="en-US"/>
          </a:p>
          <a:p>
            <a:pPr lvl="1"/>
            <a:r>
              <a:rPr lang="en-US" altLang="en-US"/>
              <a:t>Distributions of net income/profit</a:t>
            </a:r>
          </a:p>
          <a:p>
            <a:pPr lvl="1"/>
            <a:r>
              <a:rPr lang="en-US" altLang="en-US"/>
              <a:t>Admission of new members</a:t>
            </a:r>
          </a:p>
        </p:txBody>
      </p:sp>
      <p:sp>
        <p:nvSpPr>
          <p:cNvPr id="4710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30000"/>
              </a:lnSpc>
              <a:spcBef>
                <a:spcPct val="20000"/>
              </a:spcBef>
              <a:buClr>
                <a:srgbClr val="22455B"/>
              </a:buClr>
              <a:buSzPct val="70000"/>
              <a:buFont typeface="Zapf Dingbats" pitchFamily="1" charset="2"/>
              <a:buChar char=""/>
              <a:defRPr sz="2200">
                <a:solidFill>
                  <a:srgbClr val="464847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>
                <a:solidFill>
                  <a:srgbClr val="25445B"/>
                </a:solidFill>
                <a:cs typeface="Arial" panose="020B0604020202020204" pitchFamily="34" charset="0"/>
              </a:rPr>
              <a:t>© 2016 Venable LLP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Entity Fees: Maryland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33600" y="1727200"/>
          <a:ext cx="6705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Formation / Registration Fees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Annual Fees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Limited</a:t>
                      </a:r>
                      <a:r>
                        <a:rPr lang="en-US" sz="2400" baseline="0" dirty="0"/>
                        <a:t> Liability Company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Corporation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Limited Partnership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917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30000"/>
              </a:lnSpc>
              <a:spcBef>
                <a:spcPct val="20000"/>
              </a:spcBef>
              <a:buClr>
                <a:srgbClr val="22455B"/>
              </a:buClr>
              <a:buSzPct val="70000"/>
              <a:buFont typeface="Zapf Dingbats" pitchFamily="1" charset="2"/>
              <a:buChar char=""/>
              <a:defRPr sz="2200">
                <a:solidFill>
                  <a:srgbClr val="464847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>
                <a:solidFill>
                  <a:srgbClr val="25445B"/>
                </a:solidFill>
                <a:cs typeface="Arial" panose="020B0604020202020204" pitchFamily="34" charset="0"/>
              </a:rPr>
              <a:t>© 2016 Venable LLP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Entity Fees: District of Columbia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33600" y="1727200"/>
          <a:ext cx="6705600" cy="466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88491">
                <a:tc>
                  <a:txBody>
                    <a:bodyPr/>
                    <a:lstStyle/>
                    <a:p>
                      <a:r>
                        <a:rPr lang="en-US" sz="2400" dirty="0"/>
                        <a:t>Entity</a:t>
                      </a:r>
                    </a:p>
                  </a:txBody>
                  <a:tcPr marT="45688" marB="45688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Formation / Registration Fees</a:t>
                      </a:r>
                    </a:p>
                  </a:txBody>
                  <a:tcPr marT="45688" marB="45688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Biennial Fees (every</a:t>
                      </a:r>
                      <a:r>
                        <a:rPr lang="en-US" sz="2400" baseline="0" dirty="0"/>
                        <a:t> 2 years)</a:t>
                      </a:r>
                      <a:endParaRPr lang="en-US" sz="2400" dirty="0"/>
                    </a:p>
                  </a:txBody>
                  <a:tcPr marT="45688" marB="4568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491">
                <a:tc>
                  <a:txBody>
                    <a:bodyPr/>
                    <a:lstStyle/>
                    <a:p>
                      <a:r>
                        <a:rPr lang="en-US" sz="2400" dirty="0"/>
                        <a:t>Limited</a:t>
                      </a:r>
                      <a:r>
                        <a:rPr lang="en-US" sz="2400" baseline="0" dirty="0"/>
                        <a:t> Liability Company</a:t>
                      </a:r>
                      <a:endParaRPr lang="en-US" sz="2400" dirty="0"/>
                    </a:p>
                  </a:txBody>
                  <a:tcPr marT="45688" marB="45688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$220</a:t>
                      </a:r>
                    </a:p>
                  </a:txBody>
                  <a:tcPr marT="45688" marB="45688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$300</a:t>
                      </a:r>
                    </a:p>
                  </a:txBody>
                  <a:tcPr marT="45688" marB="4568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934">
                <a:tc>
                  <a:txBody>
                    <a:bodyPr/>
                    <a:lstStyle/>
                    <a:p>
                      <a:r>
                        <a:rPr lang="en-US" sz="2400" dirty="0"/>
                        <a:t>Corporation</a:t>
                      </a:r>
                    </a:p>
                  </a:txBody>
                  <a:tcPr marT="45688" marB="45688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$220 </a:t>
                      </a:r>
                      <a:r>
                        <a:rPr lang="en-US" sz="1200" dirty="0"/>
                        <a:t>(up to $100K in</a:t>
                      </a:r>
                      <a:r>
                        <a:rPr lang="en-US" sz="1200" baseline="0" dirty="0"/>
                        <a:t> authorized capital)</a:t>
                      </a:r>
                      <a:endParaRPr lang="en-US" sz="1200" dirty="0"/>
                    </a:p>
                  </a:txBody>
                  <a:tcPr marT="45688" marB="45688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$300</a:t>
                      </a:r>
                    </a:p>
                  </a:txBody>
                  <a:tcPr marT="45688" marB="4568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786">
                <a:tc>
                  <a:txBody>
                    <a:bodyPr/>
                    <a:lstStyle/>
                    <a:p>
                      <a:r>
                        <a:rPr lang="en-US" sz="2400" dirty="0"/>
                        <a:t>Limited Partnership</a:t>
                      </a:r>
                    </a:p>
                  </a:txBody>
                  <a:tcPr marT="45688" marB="45688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$220</a:t>
                      </a:r>
                    </a:p>
                  </a:txBody>
                  <a:tcPr marT="45688" marB="45688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$300</a:t>
                      </a:r>
                    </a:p>
                  </a:txBody>
                  <a:tcPr marT="45688" marB="4568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786">
                <a:tc>
                  <a:txBody>
                    <a:bodyPr/>
                    <a:lstStyle/>
                    <a:p>
                      <a:r>
                        <a:rPr lang="en-US" sz="2400" dirty="0"/>
                        <a:t>General Partnership</a:t>
                      </a:r>
                    </a:p>
                  </a:txBody>
                  <a:tcPr marT="45688" marB="45688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$220</a:t>
                      </a:r>
                    </a:p>
                  </a:txBody>
                  <a:tcPr marT="45688" marB="45688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$300</a:t>
                      </a:r>
                    </a:p>
                  </a:txBody>
                  <a:tcPr marT="45688" marB="4568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122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30000"/>
              </a:lnSpc>
              <a:spcBef>
                <a:spcPct val="20000"/>
              </a:spcBef>
              <a:buClr>
                <a:srgbClr val="22455B"/>
              </a:buClr>
              <a:buSzPct val="70000"/>
              <a:buFont typeface="Zapf Dingbats" pitchFamily="1" charset="2"/>
              <a:buChar char=""/>
              <a:defRPr sz="2200">
                <a:solidFill>
                  <a:srgbClr val="464847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>
                <a:solidFill>
                  <a:srgbClr val="25445B"/>
                </a:solidFill>
                <a:cs typeface="Arial" panose="020B0604020202020204" pitchFamily="34" charset="0"/>
              </a:rPr>
              <a:t>© 2016 Venable LLP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Entity Fees: Delaware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33600" y="1727200"/>
          <a:ext cx="6705600" cy="4479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88566">
                <a:tc>
                  <a:txBody>
                    <a:bodyPr/>
                    <a:lstStyle/>
                    <a:p>
                      <a:r>
                        <a:rPr lang="en-US" sz="2400" dirty="0"/>
                        <a:t>Entity</a:t>
                      </a:r>
                    </a:p>
                  </a:txBody>
                  <a:tcPr marT="45694" marB="45694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Formation / Registration Fees</a:t>
                      </a:r>
                    </a:p>
                  </a:txBody>
                  <a:tcPr marT="45694" marB="45694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Annual Fees</a:t>
                      </a:r>
                    </a:p>
                  </a:txBody>
                  <a:tcPr marT="45694" marB="4569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566">
                <a:tc>
                  <a:txBody>
                    <a:bodyPr/>
                    <a:lstStyle/>
                    <a:p>
                      <a:r>
                        <a:rPr lang="en-US" sz="2400" dirty="0"/>
                        <a:t>Limited</a:t>
                      </a:r>
                      <a:r>
                        <a:rPr lang="en-US" sz="2400" baseline="0" dirty="0"/>
                        <a:t> Liability Company</a:t>
                      </a:r>
                      <a:endParaRPr lang="en-US" sz="2400" dirty="0"/>
                    </a:p>
                  </a:txBody>
                  <a:tcPr marT="45694" marB="45694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$90</a:t>
                      </a:r>
                    </a:p>
                  </a:txBody>
                  <a:tcPr marT="45694" marB="45694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$250</a:t>
                      </a:r>
                    </a:p>
                  </a:txBody>
                  <a:tcPr marT="45694" marB="4569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14">
                <a:tc>
                  <a:txBody>
                    <a:bodyPr/>
                    <a:lstStyle/>
                    <a:p>
                      <a:r>
                        <a:rPr lang="en-US" sz="2400" dirty="0"/>
                        <a:t>Corporation</a:t>
                      </a:r>
                    </a:p>
                  </a:txBody>
                  <a:tcPr marT="45694" marB="45694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$89</a:t>
                      </a:r>
                    </a:p>
                  </a:txBody>
                  <a:tcPr marT="45694" marB="45694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$75+</a:t>
                      </a:r>
                    </a:p>
                  </a:txBody>
                  <a:tcPr marT="45694" marB="4569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840">
                <a:tc>
                  <a:txBody>
                    <a:bodyPr/>
                    <a:lstStyle/>
                    <a:p>
                      <a:r>
                        <a:rPr lang="en-US" sz="2400" dirty="0"/>
                        <a:t>Limited Partnership</a:t>
                      </a:r>
                    </a:p>
                  </a:txBody>
                  <a:tcPr marT="45694" marB="45694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$200</a:t>
                      </a:r>
                    </a:p>
                  </a:txBody>
                  <a:tcPr marT="45694" marB="45694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$250</a:t>
                      </a:r>
                    </a:p>
                  </a:txBody>
                  <a:tcPr marT="45694" marB="4569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840">
                <a:tc>
                  <a:txBody>
                    <a:bodyPr/>
                    <a:lstStyle/>
                    <a:p>
                      <a:r>
                        <a:rPr lang="en-US" sz="2400" dirty="0"/>
                        <a:t>General Partnership</a:t>
                      </a:r>
                    </a:p>
                  </a:txBody>
                  <a:tcPr marT="45694" marB="45694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$200</a:t>
                      </a:r>
                    </a:p>
                  </a:txBody>
                  <a:tcPr marT="45694" marB="45694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$250</a:t>
                      </a:r>
                    </a:p>
                  </a:txBody>
                  <a:tcPr marT="45694" marB="4569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327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30000"/>
              </a:lnSpc>
              <a:spcBef>
                <a:spcPct val="20000"/>
              </a:spcBef>
              <a:buClr>
                <a:srgbClr val="22455B"/>
              </a:buClr>
              <a:buSzPct val="70000"/>
              <a:buFont typeface="Zapf Dingbats" pitchFamily="1" charset="2"/>
              <a:buChar char=""/>
              <a:defRPr sz="2200">
                <a:solidFill>
                  <a:srgbClr val="464847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>
                <a:solidFill>
                  <a:srgbClr val="25445B"/>
                </a:solidFill>
                <a:cs typeface="Arial" panose="020B0604020202020204" pitchFamily="34" charset="0"/>
              </a:rPr>
              <a:t>© 2016 Venable LLP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Business Contracts: Overview	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Legally binding agreement for an exchange of services.</a:t>
            </a:r>
          </a:p>
          <a:p>
            <a:r>
              <a:rPr lang="en-US" altLang="en-US">
                <a:solidFill>
                  <a:schemeClr val="tx1"/>
                </a:solidFill>
              </a:rPr>
              <a:t>Requires offer and acceptance.</a:t>
            </a:r>
          </a:p>
          <a:p>
            <a:r>
              <a:rPr lang="en-US" altLang="en-US">
                <a:solidFill>
                  <a:schemeClr val="tx1"/>
                </a:solidFill>
              </a:rPr>
              <a:t>Clear and specific details of the agreement.</a:t>
            </a:r>
          </a:p>
          <a:p>
            <a:r>
              <a:rPr lang="en-US" altLang="en-US">
                <a:solidFill>
                  <a:schemeClr val="tx1"/>
                </a:solidFill>
              </a:rPr>
              <a:t>Typical business contracts: </a:t>
            </a:r>
          </a:p>
          <a:p>
            <a:pPr lvl="1"/>
            <a:r>
              <a:rPr lang="en-US" altLang="en-US">
                <a:solidFill>
                  <a:schemeClr val="tx1"/>
                </a:solidFill>
              </a:rPr>
              <a:t>Employment or independent contractor</a:t>
            </a:r>
          </a:p>
          <a:p>
            <a:pPr lvl="1"/>
            <a:r>
              <a:rPr lang="en-US" altLang="en-US">
                <a:solidFill>
                  <a:schemeClr val="tx1"/>
                </a:solidFill>
              </a:rPr>
              <a:t>Purchasing or providing goods and services</a:t>
            </a:r>
          </a:p>
          <a:p>
            <a:pPr lvl="1"/>
            <a:r>
              <a:rPr lang="en-US" altLang="en-US">
                <a:solidFill>
                  <a:schemeClr val="tx1"/>
                </a:solidFill>
              </a:rPr>
              <a:t>Real estate or personal property leases</a:t>
            </a:r>
          </a:p>
          <a:p>
            <a:pPr lvl="1"/>
            <a:r>
              <a:rPr lang="en-US" altLang="en-US">
                <a:solidFill>
                  <a:schemeClr val="tx1"/>
                </a:solidFill>
              </a:rPr>
              <a:t>Confidentiality</a:t>
            </a:r>
          </a:p>
        </p:txBody>
      </p:sp>
      <p:sp>
        <p:nvSpPr>
          <p:cNvPr id="5530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30000"/>
              </a:lnSpc>
              <a:spcBef>
                <a:spcPct val="20000"/>
              </a:spcBef>
              <a:buClr>
                <a:srgbClr val="22455B"/>
              </a:buClr>
              <a:buSzPct val="70000"/>
              <a:buFont typeface="Zapf Dingbats" pitchFamily="1" charset="2"/>
              <a:buChar char=""/>
              <a:defRPr sz="2200">
                <a:solidFill>
                  <a:srgbClr val="464847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>
                <a:solidFill>
                  <a:srgbClr val="25445B"/>
                </a:solidFill>
                <a:cs typeface="Arial" panose="020B0604020202020204" pitchFamily="34" charset="0"/>
              </a:rPr>
              <a:t>© 2016 Venable LLP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Business Contracts: </a:t>
            </a:r>
            <a:br>
              <a:rPr lang="en-US" altLang="en-US"/>
            </a:br>
            <a:br>
              <a:rPr lang="en-US" altLang="en-US"/>
            </a:br>
            <a:r>
              <a:rPr lang="en-US" altLang="en-US"/>
              <a:t>Important Provisions	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2133600" y="2090738"/>
            <a:ext cx="6705600" cy="41402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Date of contract</a:t>
            </a:r>
          </a:p>
          <a:p>
            <a:r>
              <a:rPr lang="en-US" altLang="en-US">
                <a:solidFill>
                  <a:schemeClr val="tx1"/>
                </a:solidFill>
              </a:rPr>
              <a:t>Clearly identify parties</a:t>
            </a:r>
          </a:p>
          <a:p>
            <a:r>
              <a:rPr lang="en-US" altLang="en-US">
                <a:solidFill>
                  <a:schemeClr val="tx1"/>
                </a:solidFill>
              </a:rPr>
              <a:t>Set forth specific details of services and applicable deadlines</a:t>
            </a:r>
          </a:p>
          <a:p>
            <a:r>
              <a:rPr lang="en-US" altLang="en-US">
                <a:solidFill>
                  <a:schemeClr val="tx1"/>
                </a:solidFill>
              </a:rPr>
              <a:t>Payment terms, including obligations, due dates and a process for addressing late payments or disputing invoices</a:t>
            </a:r>
          </a:p>
          <a:p>
            <a:r>
              <a:rPr lang="en-US" altLang="en-US">
                <a:solidFill>
                  <a:schemeClr val="tx1"/>
                </a:solidFill>
              </a:rPr>
              <a:t>Termination rights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5734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30000"/>
              </a:lnSpc>
              <a:spcBef>
                <a:spcPct val="20000"/>
              </a:spcBef>
              <a:buClr>
                <a:srgbClr val="22455B"/>
              </a:buClr>
              <a:buSzPct val="70000"/>
              <a:buFont typeface="Zapf Dingbats" pitchFamily="1" charset="2"/>
              <a:buChar char=""/>
              <a:defRPr sz="2200">
                <a:solidFill>
                  <a:srgbClr val="464847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>
                <a:solidFill>
                  <a:srgbClr val="25445B"/>
                </a:solidFill>
                <a:cs typeface="Arial" panose="020B0604020202020204" pitchFamily="34" charset="0"/>
              </a:rPr>
              <a:t>© 2016 Venable LLP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Business Contracts: </a:t>
            </a:r>
            <a:br>
              <a:rPr lang="en-US" altLang="en-US"/>
            </a:br>
            <a:br>
              <a:rPr lang="en-US" altLang="en-US"/>
            </a:br>
            <a:r>
              <a:rPr lang="en-US" altLang="en-US"/>
              <a:t>Important Provisions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>
          <a:xfrm>
            <a:off x="2128838" y="2078038"/>
            <a:ext cx="6705600" cy="41402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Term of contract, including any renewal rights or terms</a:t>
            </a:r>
          </a:p>
          <a:p>
            <a:r>
              <a:rPr lang="en-US" altLang="en-US">
                <a:solidFill>
                  <a:schemeClr val="tx1"/>
                </a:solidFill>
              </a:rPr>
              <a:t>Indemnification: caps and insurance</a:t>
            </a:r>
          </a:p>
          <a:p>
            <a:r>
              <a:rPr lang="en-US" altLang="en-US">
                <a:solidFill>
                  <a:schemeClr val="tx1"/>
                </a:solidFill>
              </a:rPr>
              <a:t>Governing law</a:t>
            </a:r>
          </a:p>
          <a:p>
            <a:r>
              <a:rPr lang="en-US" altLang="en-US">
                <a:solidFill>
                  <a:schemeClr val="tx1"/>
                </a:solidFill>
              </a:rPr>
              <a:t>Dispute provisions: mediation, arbitration, waiver of jury trial</a:t>
            </a:r>
          </a:p>
          <a:p>
            <a:r>
              <a:rPr lang="en-US" altLang="en-US">
                <a:solidFill>
                  <a:schemeClr val="tx1"/>
                </a:solidFill>
              </a:rPr>
              <a:t>Assignment restrictions</a:t>
            </a:r>
          </a:p>
          <a:p>
            <a:r>
              <a:rPr lang="en-US" altLang="en-US">
                <a:solidFill>
                  <a:schemeClr val="tx1"/>
                </a:solidFill>
              </a:rPr>
              <a:t>Signatures</a:t>
            </a:r>
          </a:p>
        </p:txBody>
      </p:sp>
      <p:sp>
        <p:nvSpPr>
          <p:cNvPr id="5939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30000"/>
              </a:lnSpc>
              <a:spcBef>
                <a:spcPct val="20000"/>
              </a:spcBef>
              <a:buClr>
                <a:srgbClr val="22455B"/>
              </a:buClr>
              <a:buSzPct val="70000"/>
              <a:buFont typeface="Zapf Dingbats" pitchFamily="1" charset="2"/>
              <a:buChar char=""/>
              <a:defRPr sz="2200">
                <a:solidFill>
                  <a:srgbClr val="464847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>
                <a:solidFill>
                  <a:srgbClr val="25445B"/>
                </a:solidFill>
                <a:cs typeface="Arial" panose="020B0604020202020204" pitchFamily="34" charset="0"/>
              </a:rPr>
              <a:t>© 2016 Venable LLP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Business Contracts: Important Tips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Be clear and specific.</a:t>
            </a:r>
          </a:p>
          <a:p>
            <a:r>
              <a:rPr lang="en-US" altLang="en-US">
                <a:solidFill>
                  <a:schemeClr val="tx1"/>
                </a:solidFill>
              </a:rPr>
              <a:t>Carefully review and consider all contracts before signing.</a:t>
            </a:r>
          </a:p>
          <a:p>
            <a:r>
              <a:rPr lang="en-US" altLang="en-US">
                <a:solidFill>
                  <a:schemeClr val="tx1"/>
                </a:solidFill>
              </a:rPr>
              <a:t>Understand your bargaining power.</a:t>
            </a:r>
          </a:p>
          <a:p>
            <a:r>
              <a:rPr lang="en-US" altLang="en-US">
                <a:solidFill>
                  <a:schemeClr val="tx1"/>
                </a:solidFill>
              </a:rPr>
              <a:t>Be prepared to negotiate points that are important to your business.</a:t>
            </a:r>
          </a:p>
          <a:p>
            <a:r>
              <a:rPr lang="en-US" altLang="en-US">
                <a:solidFill>
                  <a:schemeClr val="tx1"/>
                </a:solidFill>
              </a:rPr>
              <a:t>Consult with an attorney.</a:t>
            </a:r>
          </a:p>
        </p:txBody>
      </p:sp>
      <p:sp>
        <p:nvSpPr>
          <p:cNvPr id="6144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30000"/>
              </a:lnSpc>
              <a:spcBef>
                <a:spcPct val="20000"/>
              </a:spcBef>
              <a:buClr>
                <a:srgbClr val="22455B"/>
              </a:buClr>
              <a:buSzPct val="70000"/>
              <a:buFont typeface="Zapf Dingbats" pitchFamily="1" charset="2"/>
              <a:buChar char=""/>
              <a:defRPr sz="2200">
                <a:solidFill>
                  <a:srgbClr val="464847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>
                <a:solidFill>
                  <a:srgbClr val="25445B"/>
                </a:solidFill>
                <a:cs typeface="Arial" panose="020B0604020202020204" pitchFamily="34" charset="0"/>
              </a:rPr>
              <a:t>© 2016 Venable LLP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Small Business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727200"/>
            <a:ext cx="6705600" cy="4521200"/>
          </a:xfrm>
        </p:spPr>
        <p:txBody>
          <a:bodyPr/>
          <a:lstStyle/>
          <a:p>
            <a:pPr>
              <a:defRPr/>
            </a:pPr>
            <a:r>
              <a:rPr lang="en-US" sz="2000" dirty="0"/>
              <a:t>Maryland Department of Assessments &amp; Taxation: </a:t>
            </a:r>
            <a:r>
              <a:rPr lang="en-US" sz="2000" dirty="0">
                <a:hlinkClick r:id="rId3"/>
              </a:rPr>
              <a:t>http://www.dat.state.md.us/sdatweb/charter.html</a:t>
            </a:r>
            <a:endParaRPr lang="en-US" sz="2000" dirty="0"/>
          </a:p>
          <a:p>
            <a:pPr>
              <a:defRPr/>
            </a:pPr>
            <a:r>
              <a:rPr lang="en-US" sz="2000" dirty="0"/>
              <a:t>Delaware Department of State: Corporations Division: </a:t>
            </a:r>
            <a:r>
              <a:rPr lang="en-US" sz="2000" u="sng" dirty="0">
                <a:solidFill>
                  <a:schemeClr val="accent1">
                    <a:lumMod val="50000"/>
                  </a:schemeClr>
                </a:solidFill>
                <a:hlinkClick r:id="rId4"/>
              </a:rPr>
              <a:t>http://corp.delaware.gov/information.shtml</a:t>
            </a:r>
            <a:endParaRPr lang="en-US" sz="2000" u="sng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2000" dirty="0"/>
              <a:t>District of Columbia Department of Consumer &amp; Regulatory Affairs: </a:t>
            </a:r>
            <a:r>
              <a:rPr lang="en-US" sz="2000" u="sng" dirty="0">
                <a:solidFill>
                  <a:schemeClr val="accent1">
                    <a:lumMod val="50000"/>
                  </a:schemeClr>
                </a:solidFill>
                <a:hlinkClick r:id="rId5"/>
              </a:rPr>
              <a:t>http://dcra.dc.gov/</a:t>
            </a:r>
            <a:endParaRPr lang="en-US" sz="2000" u="sng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2000" dirty="0"/>
              <a:t>U.S. Small Business Administration, Women’s Business Resources: </a:t>
            </a:r>
            <a:r>
              <a:rPr lang="en-US" sz="2000" u="sng" dirty="0">
                <a:solidFill>
                  <a:schemeClr val="accent1">
                    <a:lumMod val="50000"/>
                  </a:schemeClr>
                </a:solidFill>
              </a:rPr>
              <a:t>http://www.sba.gov/content/womens-business-resources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349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30000"/>
              </a:lnSpc>
              <a:spcBef>
                <a:spcPct val="20000"/>
              </a:spcBef>
              <a:buClr>
                <a:srgbClr val="22455B"/>
              </a:buClr>
              <a:buSzPct val="70000"/>
              <a:buFont typeface="Zapf Dingbats" pitchFamily="1" charset="2"/>
              <a:buChar char=""/>
              <a:defRPr sz="2200">
                <a:solidFill>
                  <a:srgbClr val="464847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>
                <a:solidFill>
                  <a:srgbClr val="25445B"/>
                </a:solidFill>
                <a:cs typeface="Arial" panose="020B0604020202020204" pitchFamily="34" charset="0"/>
              </a:rPr>
              <a:t>© 2016 Venable LLP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30000"/>
              </a:lnSpc>
              <a:spcBef>
                <a:spcPct val="20000"/>
              </a:spcBef>
              <a:buClr>
                <a:srgbClr val="22455B"/>
              </a:buClr>
              <a:buSzPct val="70000"/>
              <a:buFont typeface="Zapf Dingbats" pitchFamily="1" charset="2"/>
              <a:buChar char=""/>
              <a:defRPr sz="2200">
                <a:solidFill>
                  <a:srgbClr val="464847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>
                <a:solidFill>
                  <a:srgbClr val="25445B"/>
                </a:solidFill>
                <a:cs typeface="Arial" panose="020B0604020202020204" pitchFamily="34" charset="0"/>
              </a:rPr>
              <a:t>© 2016 Venable LLP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/>
              <a:t>Sole Proprietorship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>
                <a:solidFill>
                  <a:schemeClr val="tx1"/>
                </a:solidFill>
              </a:rPr>
              <a:t>A business owned and operated by one person.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chemeClr val="tx1"/>
                </a:solidFill>
              </a:rPr>
              <a:t>Taxes: Pass-through taxation; ordinary income to owner.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chemeClr val="tx1"/>
                </a:solidFill>
              </a:rPr>
              <a:t>Liability Protection: None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chemeClr val="tx1"/>
                </a:solidFill>
              </a:rPr>
              <a:t>Corporate Formalities: None</a:t>
            </a:r>
          </a:p>
          <a:p>
            <a:pPr marL="0" indent="0" eaLnBrk="1" hangingPunct="1">
              <a:buFont typeface="Zapf Dingbats" pitchFamily="1" charset="2"/>
              <a:buNone/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Questions?	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554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30000"/>
              </a:lnSpc>
              <a:spcBef>
                <a:spcPct val="20000"/>
              </a:spcBef>
              <a:buClr>
                <a:srgbClr val="22455B"/>
              </a:buClr>
              <a:buSzPct val="70000"/>
              <a:buFont typeface="Zapf Dingbats" pitchFamily="1" charset="2"/>
              <a:buChar char=""/>
              <a:defRPr sz="2200">
                <a:solidFill>
                  <a:srgbClr val="464847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>
                <a:solidFill>
                  <a:srgbClr val="25445B"/>
                </a:solidFill>
                <a:cs typeface="Arial" panose="020B0604020202020204" pitchFamily="34" charset="0"/>
              </a:rPr>
              <a:t>© 2016 Venable LLP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Contact	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>
          <a:xfrm>
            <a:off x="2133600" y="1727200"/>
            <a:ext cx="6705600" cy="2082800"/>
          </a:xfrm>
        </p:spPr>
        <p:txBody>
          <a:bodyPr/>
          <a:lstStyle/>
          <a:p>
            <a:pPr marL="0" indent="0">
              <a:buFont typeface="Zapf Dingbats" pitchFamily="1" charset="2"/>
              <a:buNone/>
            </a:pPr>
            <a:r>
              <a:rPr lang="en-US" altLang="en-US" b="1">
                <a:solidFill>
                  <a:schemeClr val="tx1"/>
                </a:solidFill>
              </a:rPr>
              <a:t>Gueter Aurelien</a:t>
            </a:r>
          </a:p>
          <a:p>
            <a:pPr marL="0" indent="0">
              <a:buFont typeface="Zapf Dingbats" pitchFamily="1" charset="2"/>
              <a:buNone/>
            </a:pPr>
            <a:r>
              <a:rPr lang="en-US" altLang="en-US" sz="1800">
                <a:hlinkClick r:id="rId3"/>
              </a:rPr>
              <a:t>GAurelien@Venable.com</a:t>
            </a:r>
            <a:endParaRPr lang="en-US" altLang="en-US" sz="1800"/>
          </a:p>
          <a:p>
            <a:pPr marL="0" indent="0">
              <a:buFont typeface="Zapf Dingbats" pitchFamily="1" charset="2"/>
              <a:buNone/>
            </a:pPr>
            <a:r>
              <a:rPr lang="en-US" altLang="en-US" sz="1800">
                <a:solidFill>
                  <a:schemeClr val="tx1"/>
                </a:solidFill>
              </a:rPr>
              <a:t>T: 410.244.7482</a:t>
            </a:r>
          </a:p>
          <a:p>
            <a:pPr marL="0" indent="0">
              <a:buFont typeface="Zapf Dingbats" pitchFamily="1" charset="2"/>
              <a:buNone/>
            </a:pPr>
            <a:r>
              <a:rPr lang="en-US" altLang="en-US" sz="1800">
                <a:solidFill>
                  <a:schemeClr val="tx1"/>
                </a:solidFill>
              </a:rPr>
              <a:t>F: 410.244.7742</a:t>
            </a:r>
          </a:p>
          <a:p>
            <a:pPr marL="0" indent="0">
              <a:buFont typeface="Zapf Dingbats" pitchFamily="1" charset="2"/>
              <a:buNone/>
            </a:pPr>
            <a:endParaRPr lang="en-US" altLang="en-US"/>
          </a:p>
        </p:txBody>
      </p:sp>
      <p:sp>
        <p:nvSpPr>
          <p:cNvPr id="6758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30000"/>
              </a:lnSpc>
              <a:spcBef>
                <a:spcPct val="20000"/>
              </a:spcBef>
              <a:buClr>
                <a:srgbClr val="22455B"/>
              </a:buClr>
              <a:buSzPct val="70000"/>
              <a:buFont typeface="Zapf Dingbats" pitchFamily="1" charset="2"/>
              <a:buChar char=""/>
              <a:defRPr sz="2200">
                <a:solidFill>
                  <a:srgbClr val="464847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>
                <a:solidFill>
                  <a:srgbClr val="25445B"/>
                </a:solidFill>
                <a:cs typeface="Arial" panose="020B0604020202020204" pitchFamily="34" charset="0"/>
              </a:rPr>
              <a:t>© 2016 Venable LLP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30000"/>
              </a:lnSpc>
              <a:spcBef>
                <a:spcPct val="20000"/>
              </a:spcBef>
              <a:buClr>
                <a:srgbClr val="22455B"/>
              </a:buClr>
              <a:buSzPct val="70000"/>
              <a:buFont typeface="Zapf Dingbats" pitchFamily="1" charset="2"/>
              <a:buChar char=""/>
              <a:defRPr sz="2200">
                <a:solidFill>
                  <a:srgbClr val="464847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>
                <a:solidFill>
                  <a:srgbClr val="25445B"/>
                </a:solidFill>
                <a:cs typeface="Arial" panose="020B0604020202020204" pitchFamily="34" charset="0"/>
              </a:rPr>
              <a:t>© 2016 Venable LLP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u="sng"/>
              <a:t>Sole Proprietorship</a:t>
            </a:r>
            <a:r>
              <a:rPr lang="en-US" altLang="en-US" sz="2800"/>
              <a:t> – Sources of Funding</a:t>
            </a:r>
            <a:endParaRPr lang="en-US" altLang="en-US" sz="2800" u="sng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Contributions from the owner.</a:t>
            </a:r>
          </a:p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Bank lending:  Based upon the credit worthiness of the owner, and owner is personally liable to the lender.</a:t>
            </a:r>
          </a:p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Third-party equity investment: Not available.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/>
              <a:t>Sole Proprietorship</a:t>
            </a:r>
            <a:r>
              <a:rPr lang="en-US" altLang="en-US"/>
              <a:t> – Pros and Cons</a:t>
            </a:r>
            <a:endParaRPr lang="en-US" altLang="en-US" u="sng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solidFill>
                  <a:schemeClr val="tx1"/>
                </a:solidFill>
              </a:rPr>
              <a:t>Pros: Requires one owner, inexpensive to establish and no corporate formalities.</a:t>
            </a:r>
          </a:p>
          <a:p>
            <a:pPr eaLnBrk="1" hangingPunct="1"/>
            <a:r>
              <a:rPr lang="en-US" altLang="en-US" sz="2400">
                <a:solidFill>
                  <a:schemeClr val="tx1"/>
                </a:solidFill>
              </a:rPr>
              <a:t>Cons: No separation between the owner and the business and no liability protection.</a:t>
            </a:r>
          </a:p>
          <a:p>
            <a:endParaRPr lang="en-US" altLang="en-US"/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30000"/>
              </a:lnSpc>
              <a:spcBef>
                <a:spcPct val="20000"/>
              </a:spcBef>
              <a:buClr>
                <a:srgbClr val="22455B"/>
              </a:buClr>
              <a:buSzPct val="70000"/>
              <a:buFont typeface="Zapf Dingbats" pitchFamily="1" charset="2"/>
              <a:buChar char=""/>
              <a:defRPr sz="2200">
                <a:solidFill>
                  <a:srgbClr val="464847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>
                <a:solidFill>
                  <a:srgbClr val="25445B"/>
                </a:solidFill>
                <a:cs typeface="Arial" panose="020B0604020202020204" pitchFamily="34" charset="0"/>
              </a:rPr>
              <a:t>© 2016 Venable LLP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30000"/>
              </a:lnSpc>
              <a:spcBef>
                <a:spcPct val="20000"/>
              </a:spcBef>
              <a:buClr>
                <a:srgbClr val="22455B"/>
              </a:buClr>
              <a:buSzPct val="70000"/>
              <a:buFont typeface="Zapf Dingbats" pitchFamily="1" charset="2"/>
              <a:buChar char=""/>
              <a:defRPr sz="2200">
                <a:solidFill>
                  <a:srgbClr val="464847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>
                <a:solidFill>
                  <a:srgbClr val="25445B"/>
                </a:solidFill>
                <a:cs typeface="Arial" panose="020B0604020202020204" pitchFamily="34" charset="0"/>
              </a:rPr>
              <a:t>© 2016 Venable LLP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/>
              <a:t>General Partnership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Two or more persons, as co-owners, carrying on a business for profit.</a:t>
            </a:r>
          </a:p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Taxes: Pass-through taxation; ordinary income to owners.</a:t>
            </a:r>
          </a:p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Liability Protection: None</a:t>
            </a:r>
          </a:p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Corporate Formalities: None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30000"/>
              </a:lnSpc>
              <a:spcBef>
                <a:spcPct val="20000"/>
              </a:spcBef>
              <a:buClr>
                <a:srgbClr val="22455B"/>
              </a:buClr>
              <a:buSzPct val="70000"/>
              <a:buFont typeface="Zapf Dingbats" pitchFamily="1" charset="2"/>
              <a:buChar char=""/>
              <a:defRPr sz="2200">
                <a:solidFill>
                  <a:srgbClr val="464847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>
                <a:solidFill>
                  <a:srgbClr val="25445B"/>
                </a:solidFill>
                <a:cs typeface="Arial" panose="020B0604020202020204" pitchFamily="34" charset="0"/>
              </a:rPr>
              <a:t>© 2016 Venable LLP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u="sng"/>
              <a:t>General Partnership</a:t>
            </a:r>
            <a:r>
              <a:rPr lang="en-US" altLang="en-US" sz="2400"/>
              <a:t> – Sources of Funding</a:t>
            </a:r>
            <a:r>
              <a:rPr lang="en-US" altLang="en-US"/>
              <a:t> </a:t>
            </a:r>
            <a:endParaRPr lang="en-US" altLang="en-US" u="sng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Contributions from the partners.</a:t>
            </a:r>
          </a:p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Bank lending: Based upon the credit worthiness of the partners, and partners are jointly and severally personally liable to the lender.</a:t>
            </a:r>
          </a:p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Third-party equity investment: Partnership interests may be sold to third-parties who are willing to assume liability risks.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/>
              <a:t>General Partnership</a:t>
            </a:r>
            <a:r>
              <a:rPr lang="en-US" altLang="en-US"/>
              <a:t> – Pros and Cons</a:t>
            </a:r>
            <a:endParaRPr lang="en-US" altLang="en-US" u="sng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solidFill>
                  <a:schemeClr val="tx1"/>
                </a:solidFill>
              </a:rPr>
              <a:t>Pros:  Pass-through taxation and few corporate formalities.</a:t>
            </a:r>
          </a:p>
          <a:p>
            <a:r>
              <a:rPr lang="en-US" altLang="en-US" sz="2800">
                <a:solidFill>
                  <a:schemeClr val="tx1"/>
                </a:solidFill>
              </a:rPr>
              <a:t>Cons:  Joint and several liability for all partners.</a:t>
            </a:r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30000"/>
              </a:lnSpc>
              <a:spcBef>
                <a:spcPct val="20000"/>
              </a:spcBef>
              <a:buClr>
                <a:srgbClr val="22455B"/>
              </a:buClr>
              <a:buSzPct val="70000"/>
              <a:buFont typeface="Zapf Dingbats" pitchFamily="1" charset="2"/>
              <a:buChar char=""/>
              <a:defRPr sz="2200">
                <a:solidFill>
                  <a:srgbClr val="464847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>
                <a:solidFill>
                  <a:srgbClr val="25445B"/>
                </a:solidFill>
                <a:cs typeface="Arial" panose="020B0604020202020204" pitchFamily="34" charset="0"/>
              </a:rPr>
              <a:t>© 2016 Venable LLP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lnSpc>
                <a:spcPct val="130000"/>
              </a:lnSpc>
              <a:spcBef>
                <a:spcPct val="20000"/>
              </a:spcBef>
              <a:buClr>
                <a:srgbClr val="22455B"/>
              </a:buClr>
              <a:buSzPct val="70000"/>
              <a:buFont typeface="Zapf Dingbats" pitchFamily="1" charset="2"/>
              <a:buChar char=""/>
              <a:defRPr sz="2200">
                <a:solidFill>
                  <a:srgbClr val="464847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5445B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>
                <a:solidFill>
                  <a:srgbClr val="25445B"/>
                </a:solidFill>
                <a:cs typeface="Arial" panose="020B0604020202020204" pitchFamily="34" charset="0"/>
              </a:rPr>
              <a:t>© 2016 Venable LLP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/>
              <a:t>Limited Partnership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Zapf Dingbats" pitchFamily="1" charset="2"/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tx1"/>
                </a:solidFill>
              </a:rPr>
              <a:t>Partnership with one or more general partners and one or  more limited partners.</a:t>
            </a:r>
          </a:p>
          <a:p>
            <a:pPr marL="0" indent="0" eaLnBrk="1" hangingPunct="1">
              <a:lnSpc>
                <a:spcPct val="90000"/>
              </a:lnSpc>
              <a:buFont typeface="Zapf Dingbats" pitchFamily="1" charset="2"/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tx1"/>
                </a:solidFill>
              </a:rPr>
              <a:t>Taxes: Pass-through taxation; ordinary income for both general and limited partners.</a:t>
            </a:r>
          </a:p>
          <a:p>
            <a:pPr marL="0" indent="0" eaLnBrk="1" hangingPunct="1">
              <a:lnSpc>
                <a:spcPct val="90000"/>
              </a:lnSpc>
              <a:buFont typeface="Zapf Dingbats" pitchFamily="1" charset="2"/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tx1"/>
                </a:solidFill>
              </a:rPr>
              <a:t>Liability Protection: No protection for general partners; limited liability for limited partners.</a:t>
            </a:r>
          </a:p>
          <a:p>
            <a:pPr marL="0" indent="0" eaLnBrk="1" hangingPunct="1">
              <a:lnSpc>
                <a:spcPct val="90000"/>
              </a:lnSpc>
              <a:buFont typeface="Zapf Dingbats" pitchFamily="1" charset="2"/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tx1"/>
                </a:solidFill>
              </a:rPr>
              <a:t>Corporate Formalities: Maintain distinction between general and limited partners.</a:t>
            </a:r>
          </a:p>
          <a:p>
            <a:pPr marL="0" indent="0" eaLnBrk="1" hangingPunct="1">
              <a:lnSpc>
                <a:spcPct val="90000"/>
              </a:lnSpc>
              <a:buFont typeface="Zapf Dingbats" pitchFamily="1" charset="2"/>
              <a:buNone/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enable v4 2008 - Flannery">
  <a:themeElements>
    <a:clrScheme name="Venable v4 2008 - Flanner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enable v4 2008 - Flannery">
      <a:majorFont>
        <a:latin typeface="Arial"/>
        <a:ea typeface="Geneva"/>
        <a:cs typeface=""/>
      </a:majorFont>
      <a:minorFont>
        <a:latin typeface="Arial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Geneva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Geneva" pitchFamily="1" charset="-128"/>
          </a:defRPr>
        </a:defPPr>
      </a:lstStyle>
    </a:lnDef>
  </a:objectDefaults>
  <a:extraClrSchemeLst>
    <a:extraClrScheme>
      <a:clrScheme name="Venable v4 2008 - Flanner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nable v4 2008 - Flanner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nable v4 2008 - Flanner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nable v4 2008 - Flanner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nable v4 2008 - Flanner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nable v4 2008 - Flanner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nable v4 2008 - Flanner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nable v4 2008 - Flanner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nable v4 2008 - Flanner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nable v4 2008 - Flanner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nable v4 2008 - Flanner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nable v4 2008 - Flanner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enable v6 2009">
  <a:themeElements>
    <a:clrScheme name="Venable v6 2009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enable v6 2009">
      <a:majorFont>
        <a:latin typeface="Arial"/>
        <a:ea typeface="Geneva"/>
        <a:cs typeface=""/>
      </a:majorFont>
      <a:minorFont>
        <a:latin typeface="Arial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Geneva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Geneva" pitchFamily="1" charset="-128"/>
          </a:defRPr>
        </a:defPPr>
      </a:lstStyle>
    </a:lnDef>
  </a:objectDefaults>
  <a:extraClrSchemeLst>
    <a:extraClrScheme>
      <a:clrScheme name="Venable v6 200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nable v6 200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nable v6 200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nable v6 200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nable v6 200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nable v6 200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nable v6 200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nable v6 200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nable v6 200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nable v6 200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nable v6 200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nable v6 200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1304</Words>
  <Application>Microsoft Office PowerPoint</Application>
  <PresentationFormat>On-screen Show (4:3)</PresentationFormat>
  <Paragraphs>227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Geneva</vt:lpstr>
      <vt:lpstr>Zapf Dingbats</vt:lpstr>
      <vt:lpstr>Calibri</vt:lpstr>
      <vt:lpstr>Times New Roman</vt:lpstr>
      <vt:lpstr>Venable v4 2008 - Flannery</vt:lpstr>
      <vt:lpstr>Venable v6 2009</vt:lpstr>
      <vt:lpstr> Dialogue on Diversity  ***  Choice of Entity, Formation and Contract Considerations for your Business</vt:lpstr>
      <vt:lpstr>Choice of Entity Considerations</vt:lpstr>
      <vt:lpstr>Sole Proprietorship</vt:lpstr>
      <vt:lpstr>Sole Proprietorship – Sources of Funding</vt:lpstr>
      <vt:lpstr>Sole Proprietorship – Pros and Cons</vt:lpstr>
      <vt:lpstr>General Partnership</vt:lpstr>
      <vt:lpstr>General Partnership – Sources of Funding </vt:lpstr>
      <vt:lpstr>General Partnership – Pros and Cons</vt:lpstr>
      <vt:lpstr>Limited Partnership</vt:lpstr>
      <vt:lpstr>Limited Partnership – Sources of Funding</vt:lpstr>
      <vt:lpstr>Limited Partnership – Pros and Cons</vt:lpstr>
      <vt:lpstr>“C” Corporation</vt:lpstr>
      <vt:lpstr>“C” Corporation – Sources of Funding</vt:lpstr>
      <vt:lpstr>“C” Corporation – Pros and Cons</vt:lpstr>
      <vt:lpstr>“S” Corporation</vt:lpstr>
      <vt:lpstr>“S” Corporation – Sources of Funding</vt:lpstr>
      <vt:lpstr>“S” Corporation – Pros and Cons</vt:lpstr>
      <vt:lpstr>Limited Liability Company</vt:lpstr>
      <vt:lpstr>Limited Liability Company – Sources of Funding</vt:lpstr>
      <vt:lpstr>Limited Liability Company –   Pros and Cons </vt:lpstr>
      <vt:lpstr>LLC Operating Agreements</vt:lpstr>
      <vt:lpstr>Entity Fees: Maryland</vt:lpstr>
      <vt:lpstr>Entity Fees: District of Columbia</vt:lpstr>
      <vt:lpstr>Entity Fees: Delaware</vt:lpstr>
      <vt:lpstr>Business Contracts: Overview </vt:lpstr>
      <vt:lpstr>Business Contracts:   Important Provisions </vt:lpstr>
      <vt:lpstr>Business Contracts:   Important Provisions</vt:lpstr>
      <vt:lpstr>Business Contracts: Important Tips</vt:lpstr>
      <vt:lpstr>Small Business Resources</vt:lpstr>
      <vt:lpstr>Questions? </vt:lpstr>
      <vt:lpstr>Contact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jrobb</dc:creator>
  <cp:lastModifiedBy>jrobb</cp:lastModifiedBy>
  <cp:revision>2</cp:revision>
  <dcterms:created xsi:type="dcterms:W3CDTF">2016-09-12T02:20:45Z</dcterms:created>
  <dcterms:modified xsi:type="dcterms:W3CDTF">2016-09-15T18:55:04Z</dcterms:modified>
</cp:coreProperties>
</file>