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2.xml" ContentType="application/vnd.openxmlformats-officedocument.presentationml.slideLayout+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70" r:id="rId4"/>
    <p:sldId id="258" r:id="rId5"/>
    <p:sldId id="265" r:id="rId6"/>
    <p:sldId id="264" r:id="rId7"/>
    <p:sldId id="266" r:id="rId8"/>
    <p:sldId id="271" r:id="rId9"/>
    <p:sldId id="259" r:id="rId10"/>
    <p:sldId id="260" r:id="rId11"/>
    <p:sldId id="261" r:id="rId12"/>
    <p:sldId id="262" r:id="rId13"/>
    <p:sldId id="263" r:id="rId14"/>
    <p:sldId id="267" r:id="rId15"/>
    <p:sldId id="272"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984" autoAdjust="0"/>
  </p:normalViewPr>
  <p:slideViewPr>
    <p:cSldViewPr snapToGrid="0" snapToObjects="1">
      <p:cViewPr varScale="1">
        <p:scale>
          <a:sx n="45" d="100"/>
          <a:sy n="45" d="100"/>
        </p:scale>
        <p:origin x="-11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2E7864-40A6-3C49-9CB7-543781D42C5D}" type="datetimeFigureOut">
              <a:rPr lang="en-US" smtClean="0"/>
              <a:t>05/20/2015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D16E65-EAF5-D940-B672-05D878623D57}" type="slidenum">
              <a:rPr lang="en-US" smtClean="0"/>
              <a:t>‹#›</a:t>
            </a:fld>
            <a:endParaRPr lang="en-US"/>
          </a:p>
        </p:txBody>
      </p:sp>
    </p:spTree>
    <p:extLst>
      <p:ext uri="{BB962C8B-B14F-4D97-AF65-F5344CB8AC3E}">
        <p14:creationId xmlns:p14="http://schemas.microsoft.com/office/powerpoint/2010/main" val="31939103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Laura MacCleery with the CSPI,</a:t>
            </a:r>
            <a:r>
              <a:rPr lang="en-US" baseline="0" dirty="0" smtClean="0"/>
              <a:t> a 40-year old DC based non-profit that focuses on better choices for consumers in terms of public health and greater accountability and transparency for food producers.  Do stretch and wiggle. </a:t>
            </a:r>
            <a:endParaRPr lang="en-US" dirty="0"/>
          </a:p>
        </p:txBody>
      </p:sp>
      <p:sp>
        <p:nvSpPr>
          <p:cNvPr id="4" name="Slide Number Placeholder 3"/>
          <p:cNvSpPr>
            <a:spLocks noGrp="1"/>
          </p:cNvSpPr>
          <p:nvPr>
            <p:ph type="sldNum" sz="quarter" idx="10"/>
          </p:nvPr>
        </p:nvSpPr>
        <p:spPr/>
        <p:txBody>
          <a:bodyPr/>
          <a:lstStyle/>
          <a:p>
            <a:fld id="{01D16E65-EAF5-D940-B672-05D878623D57}" type="slidenum">
              <a:rPr lang="en-US" smtClean="0"/>
              <a:t>1</a:t>
            </a:fld>
            <a:endParaRPr lang="en-US"/>
          </a:p>
        </p:txBody>
      </p:sp>
    </p:spTree>
    <p:extLst>
      <p:ext uri="{BB962C8B-B14F-4D97-AF65-F5344CB8AC3E}">
        <p14:creationId xmlns:p14="http://schemas.microsoft.com/office/powerpoint/2010/main" val="2020184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work environment</a:t>
            </a:r>
            <a:r>
              <a:rPr lang="en-US" baseline="0" dirty="0" smtClean="0"/>
              <a:t> in the food system, family income, and loss of time for food preparation.</a:t>
            </a:r>
            <a:endParaRPr lang="en-US" dirty="0"/>
          </a:p>
        </p:txBody>
      </p:sp>
      <p:sp>
        <p:nvSpPr>
          <p:cNvPr id="4" name="Slide Number Placeholder 3"/>
          <p:cNvSpPr>
            <a:spLocks noGrp="1"/>
          </p:cNvSpPr>
          <p:nvPr>
            <p:ph type="sldNum" sz="quarter" idx="10"/>
          </p:nvPr>
        </p:nvSpPr>
        <p:spPr/>
        <p:txBody>
          <a:bodyPr/>
          <a:lstStyle/>
          <a:p>
            <a:fld id="{01D16E65-EAF5-D940-B672-05D878623D57}" type="slidenum">
              <a:rPr lang="en-US" smtClean="0"/>
              <a:t>10</a:t>
            </a:fld>
            <a:endParaRPr lang="en-US"/>
          </a:p>
        </p:txBody>
      </p:sp>
    </p:spTree>
    <p:extLst>
      <p:ext uri="{BB962C8B-B14F-4D97-AF65-F5344CB8AC3E}">
        <p14:creationId xmlns:p14="http://schemas.microsoft.com/office/powerpoint/2010/main" val="791019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D16E65-EAF5-D940-B672-05D878623D57}" type="slidenum">
              <a:rPr lang="en-US" smtClean="0"/>
              <a:t>11</a:t>
            </a:fld>
            <a:endParaRPr lang="en-US"/>
          </a:p>
        </p:txBody>
      </p:sp>
    </p:spTree>
    <p:extLst>
      <p:ext uri="{BB962C8B-B14F-4D97-AF65-F5344CB8AC3E}">
        <p14:creationId xmlns:p14="http://schemas.microsoft.com/office/powerpoint/2010/main" val="2082866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D16E65-EAF5-D940-B672-05D878623D57}" type="slidenum">
              <a:rPr lang="en-US" smtClean="0"/>
              <a:t>12</a:t>
            </a:fld>
            <a:endParaRPr lang="en-US"/>
          </a:p>
        </p:txBody>
      </p:sp>
    </p:spTree>
    <p:extLst>
      <p:ext uri="{BB962C8B-B14F-4D97-AF65-F5344CB8AC3E}">
        <p14:creationId xmlns:p14="http://schemas.microsoft.com/office/powerpoint/2010/main" val="1120379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D16E65-EAF5-D940-B672-05D878623D57}" type="slidenum">
              <a:rPr lang="en-US" smtClean="0"/>
              <a:t>13</a:t>
            </a:fld>
            <a:endParaRPr lang="en-US"/>
          </a:p>
        </p:txBody>
      </p:sp>
    </p:spTree>
    <p:extLst>
      <p:ext uri="{BB962C8B-B14F-4D97-AF65-F5344CB8AC3E}">
        <p14:creationId xmlns:p14="http://schemas.microsoft.com/office/powerpoint/2010/main" val="3765002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CSPI is working across</a:t>
            </a:r>
            <a:r>
              <a:rPr lang="en-US" baseline="0" dirty="0" smtClean="0"/>
              <a:t> the food environment for changes that encourage healthy foods: labeling, institutions, checkout, marketing – all are important areas for improvement. </a:t>
            </a:r>
            <a:endParaRPr lang="en-US" dirty="0"/>
          </a:p>
        </p:txBody>
      </p:sp>
      <p:sp>
        <p:nvSpPr>
          <p:cNvPr id="4" name="Slide Number Placeholder 3"/>
          <p:cNvSpPr>
            <a:spLocks noGrp="1"/>
          </p:cNvSpPr>
          <p:nvPr>
            <p:ph type="sldNum" sz="quarter" idx="10"/>
          </p:nvPr>
        </p:nvSpPr>
        <p:spPr/>
        <p:txBody>
          <a:bodyPr/>
          <a:lstStyle/>
          <a:p>
            <a:fld id="{01D16E65-EAF5-D940-B672-05D878623D57}" type="slidenum">
              <a:rPr lang="en-US" smtClean="0"/>
              <a:t>14</a:t>
            </a:fld>
            <a:endParaRPr lang="en-US"/>
          </a:p>
        </p:txBody>
      </p:sp>
    </p:spTree>
    <p:extLst>
      <p:ext uri="{BB962C8B-B14F-4D97-AF65-F5344CB8AC3E}">
        <p14:creationId xmlns:p14="http://schemas.microsoft.com/office/powerpoint/2010/main" val="3427509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D16E65-EAF5-D940-B672-05D878623D57}" type="slidenum">
              <a:rPr lang="en-US" smtClean="0"/>
              <a:t>15</a:t>
            </a:fld>
            <a:endParaRPr lang="en-US"/>
          </a:p>
        </p:txBody>
      </p:sp>
    </p:spTree>
    <p:extLst>
      <p:ext uri="{BB962C8B-B14F-4D97-AF65-F5344CB8AC3E}">
        <p14:creationId xmlns:p14="http://schemas.microsoft.com/office/powerpoint/2010/main" val="2469111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need </a:t>
            </a:r>
            <a:r>
              <a:rPr lang="en-US" smtClean="0"/>
              <a:t>inspiration! Now </a:t>
            </a:r>
            <a:r>
              <a:rPr lang="en-US" dirty="0" smtClean="0"/>
              <a:t>I would like to show a short and</a:t>
            </a:r>
            <a:r>
              <a:rPr lang="en-US" baseline="0" dirty="0" smtClean="0"/>
              <a:t> powerful video by the Bigger </a:t>
            </a:r>
            <a:r>
              <a:rPr lang="en-US" baseline="0" dirty="0" err="1" smtClean="0"/>
              <a:t>Picture.com</a:t>
            </a:r>
            <a:r>
              <a:rPr lang="en-US" baseline="0" dirty="0" smtClean="0"/>
              <a:t>, an exciting project that uses spoken word and young people to criticize the health impacts of the food system. This is </a:t>
            </a:r>
            <a:r>
              <a:rPr lang="en-US" baseline="0" dirty="0" err="1" smtClean="0"/>
              <a:t>Obasi</a:t>
            </a:r>
            <a:r>
              <a:rPr lang="en-US" baseline="0" dirty="0" smtClean="0"/>
              <a:t> Davis, a Bay area spoken word artist. </a:t>
            </a:r>
            <a:endParaRPr lang="en-US" dirty="0"/>
          </a:p>
        </p:txBody>
      </p:sp>
      <p:sp>
        <p:nvSpPr>
          <p:cNvPr id="4" name="Slide Number Placeholder 3"/>
          <p:cNvSpPr>
            <a:spLocks noGrp="1"/>
          </p:cNvSpPr>
          <p:nvPr>
            <p:ph type="sldNum" sz="quarter" idx="10"/>
          </p:nvPr>
        </p:nvSpPr>
        <p:spPr/>
        <p:txBody>
          <a:bodyPr/>
          <a:lstStyle/>
          <a:p>
            <a:fld id="{01D16E65-EAF5-D940-B672-05D878623D57}" type="slidenum">
              <a:rPr lang="en-US" smtClean="0"/>
              <a:t>16</a:t>
            </a:fld>
            <a:endParaRPr lang="en-US"/>
          </a:p>
        </p:txBody>
      </p:sp>
    </p:spTree>
    <p:extLst>
      <p:ext uri="{BB962C8B-B14F-4D97-AF65-F5344CB8AC3E}">
        <p14:creationId xmlns:p14="http://schemas.microsoft.com/office/powerpoint/2010/main" val="3035644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love to continue this conversation and hear your ideas about how to get greater</a:t>
            </a:r>
            <a:r>
              <a:rPr lang="en-US" baseline="0" dirty="0" smtClean="0"/>
              <a:t> awareness of health impacts around food in communities of color. What are barriers and how can we do a better job? </a:t>
            </a:r>
            <a:endParaRPr lang="en-US" dirty="0"/>
          </a:p>
        </p:txBody>
      </p:sp>
      <p:sp>
        <p:nvSpPr>
          <p:cNvPr id="4" name="Slide Number Placeholder 3"/>
          <p:cNvSpPr>
            <a:spLocks noGrp="1"/>
          </p:cNvSpPr>
          <p:nvPr>
            <p:ph type="sldNum" sz="quarter" idx="10"/>
          </p:nvPr>
        </p:nvSpPr>
        <p:spPr/>
        <p:txBody>
          <a:bodyPr/>
          <a:lstStyle/>
          <a:p>
            <a:fld id="{01D16E65-EAF5-D940-B672-05D878623D57}" type="slidenum">
              <a:rPr lang="en-US" smtClean="0"/>
              <a:t>17</a:t>
            </a:fld>
            <a:endParaRPr lang="en-US"/>
          </a:p>
        </p:txBody>
      </p:sp>
    </p:spTree>
    <p:extLst>
      <p:ext uri="{BB962C8B-B14F-4D97-AF65-F5344CB8AC3E}">
        <p14:creationId xmlns:p14="http://schemas.microsoft.com/office/powerpoint/2010/main" val="1627267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Food is cultural, embedded with a wide range of values, and also a daily necessity.  We bring a lot of ideas and habits both to food choices. The discussion of what’s “healthy” is just one vector – and even this question is a loaded one, filled with our ideas of the kind of world we’d prefer, sometimes the guilt and self-consciousness we feel in the face of so much advice about what to eat, and the noise of a marketplace in which food makers often try to tout foods as healthier than they are. </a:t>
            </a:r>
            <a:endParaRPr lang="en-US" dirty="0"/>
          </a:p>
        </p:txBody>
      </p:sp>
      <p:sp>
        <p:nvSpPr>
          <p:cNvPr id="4" name="Slide Number Placeholder 3"/>
          <p:cNvSpPr>
            <a:spLocks noGrp="1"/>
          </p:cNvSpPr>
          <p:nvPr>
            <p:ph type="sldNum" sz="quarter" idx="10"/>
          </p:nvPr>
        </p:nvSpPr>
        <p:spPr/>
        <p:txBody>
          <a:bodyPr/>
          <a:lstStyle/>
          <a:p>
            <a:fld id="{01D16E65-EAF5-D940-B672-05D878623D57}" type="slidenum">
              <a:rPr lang="en-US" smtClean="0"/>
              <a:t>2</a:t>
            </a:fld>
            <a:endParaRPr lang="en-US"/>
          </a:p>
        </p:txBody>
      </p:sp>
    </p:spTree>
    <p:extLst>
      <p:ext uri="{BB962C8B-B14F-4D97-AF65-F5344CB8AC3E}">
        <p14:creationId xmlns:p14="http://schemas.microsoft.com/office/powerpoint/2010/main" val="334779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Snack with purpose when you bite into Welch's Mixed Fruit Fat Free Fruit Snacks. Made with real fruit and enhanced with essential daily vitamins, you can satisfy your cravings and improve your diet. These Welch Fruit Snacks are, like all Welch products, built on the highest quality fruit grown proudly on family farms. Traditional goodness from real fruit and fruit juices makes these mixed fruit snacks a superior mid-meal food. Each serving of Welch's Mixed Fruit Fat Free Fruit Snacks contains 100 percent of your daily recommended vitamin C and 25 percent of your daily recommended vitamin A and E. Gluten-free and delicious, these fat-free fruit snacks are sure to delight event he pickiest eaters. Always delicious and always preservative free, try all the delicious varieties of Welch's Mixed Fruit Fat Free Fruit Snacks.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Sounds like a health food? What’s in it? Juice from</a:t>
            </a:r>
            <a:r>
              <a:rPr lang="en-US" sz="1200" kern="1200" baseline="0" dirty="0" smtClean="0">
                <a:solidFill>
                  <a:schemeClr val="tx1"/>
                </a:solidFill>
                <a:latin typeface="+mn-lt"/>
                <a:ea typeface="+mn-ea"/>
                <a:cs typeface="+mn-cs"/>
              </a:rPr>
              <a:t> concentrates = sugar. Corn Syrup is sugar. Sugar is sugar. Then some starches. So after three sugars and a starch, we get to the fruit purees, which is some amount of fruit stripped of fiber and also high in sugar. Then gelatin, flavors, added vitamins (because the fruit would largely lack them after being so refined), wax and food dyes, which are needed to create the fruity colors.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1D16E65-EAF5-D940-B672-05D878623D57}" type="slidenum">
              <a:rPr lang="en-US" smtClean="0"/>
              <a:t>3</a:t>
            </a:fld>
            <a:endParaRPr lang="en-US"/>
          </a:p>
        </p:txBody>
      </p:sp>
    </p:spTree>
    <p:extLst>
      <p:ext uri="{BB962C8B-B14F-4D97-AF65-F5344CB8AC3E}">
        <p14:creationId xmlns:p14="http://schemas.microsoft.com/office/powerpoint/2010/main" val="1349698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Dietary Guidelines experts</a:t>
            </a:r>
            <a:r>
              <a:rPr lang="en-US" baseline="0" dirty="0" smtClean="0"/>
              <a:t> met for the past 18 months and came up with the same recommendation, basically, that has been true for several decades. We know what healthier eating is. Wait for it… </a:t>
            </a:r>
          </a:p>
          <a:p>
            <a:endParaRPr lang="en-US" baseline="0" dirty="0" smtClean="0"/>
          </a:p>
          <a:p>
            <a:r>
              <a:rPr lang="en-US" baseline="0" dirty="0" smtClean="0"/>
              <a:t>In addition, I like to think about a justice-based element, a situational environmental element, a worker protection element and a financial element.  Our food system produces injustices and suffering all along the the production line, from migrant workers in the fields, to the suffering of industrially farmed animals, to the back kitchens of restaurants, and then again in our health.  We could spend a lot of time unpacking all of this. For today, I will focus on the gap between the health the food is supposed to give us and our current food environment. </a:t>
            </a:r>
            <a:endParaRPr lang="en-US" dirty="0"/>
          </a:p>
        </p:txBody>
      </p:sp>
      <p:sp>
        <p:nvSpPr>
          <p:cNvPr id="4" name="Slide Number Placeholder 3"/>
          <p:cNvSpPr>
            <a:spLocks noGrp="1"/>
          </p:cNvSpPr>
          <p:nvPr>
            <p:ph type="sldNum" sz="quarter" idx="10"/>
          </p:nvPr>
        </p:nvSpPr>
        <p:spPr/>
        <p:txBody>
          <a:bodyPr/>
          <a:lstStyle/>
          <a:p>
            <a:fld id="{01D16E65-EAF5-D940-B672-05D878623D57}" type="slidenum">
              <a:rPr lang="en-US" smtClean="0"/>
              <a:t>4</a:t>
            </a:fld>
            <a:endParaRPr lang="en-US"/>
          </a:p>
        </p:txBody>
      </p:sp>
    </p:spTree>
    <p:extLst>
      <p:ext uri="{BB962C8B-B14F-4D97-AF65-F5344CB8AC3E}">
        <p14:creationId xmlns:p14="http://schemas.microsoft.com/office/powerpoint/2010/main" val="3390163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Let’s face it, instead of following any Guidelines, this is how we know Americans actually eat too</a:t>
            </a:r>
            <a:r>
              <a:rPr lang="en-US" baseline="0" dirty="0" smtClean="0"/>
              <a:t> much of the time.  Our diet is full of sugars, salts and fat in excess. The Guidelines committee concluded that a</a:t>
            </a:r>
            <a:r>
              <a:rPr lang="en-US" dirty="0" smtClean="0"/>
              <a:t> full one-third of our national diet is comprised of burgers, sandwiches, pizza, dessert, sweet snacks and sugary beverages.  </a:t>
            </a:r>
          </a:p>
          <a:p>
            <a:endParaRPr lang="en-US" dirty="0"/>
          </a:p>
        </p:txBody>
      </p:sp>
      <p:sp>
        <p:nvSpPr>
          <p:cNvPr id="4" name="Slide Number Placeholder 3"/>
          <p:cNvSpPr>
            <a:spLocks noGrp="1"/>
          </p:cNvSpPr>
          <p:nvPr>
            <p:ph type="sldNum" sz="quarter" idx="10"/>
          </p:nvPr>
        </p:nvSpPr>
        <p:spPr/>
        <p:txBody>
          <a:bodyPr/>
          <a:lstStyle/>
          <a:p>
            <a:fld id="{01D16E65-EAF5-D940-B672-05D878623D57}" type="slidenum">
              <a:rPr lang="en-US" smtClean="0"/>
              <a:t>5</a:t>
            </a:fld>
            <a:endParaRPr lang="en-US"/>
          </a:p>
        </p:txBody>
      </p:sp>
    </p:spTree>
    <p:extLst>
      <p:ext uri="{BB962C8B-B14F-4D97-AF65-F5344CB8AC3E}">
        <p14:creationId xmlns:p14="http://schemas.microsoft.com/office/powerpoint/2010/main" val="2024894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obviously not what my life looks like, I don’t know about you! </a:t>
            </a:r>
            <a:r>
              <a:rPr lang="en-US" dirty="0" smtClean="0"/>
              <a:t>One issue is that we think of health as unattainable and perfect. As</a:t>
            </a:r>
            <a:r>
              <a:rPr lang="en-US" baseline="0" dirty="0" smtClean="0"/>
              <a:t> doing yoga on a beach somewhere. Health as a luxury good. </a:t>
            </a:r>
            <a:r>
              <a:rPr lang="en-US" dirty="0" smtClean="0"/>
              <a:t>As you might think,</a:t>
            </a:r>
            <a:r>
              <a:rPr lang="en-US" baseline="0" dirty="0" smtClean="0"/>
              <a:t> the notion </a:t>
            </a:r>
            <a:r>
              <a:rPr lang="en-US" dirty="0" smtClean="0"/>
              <a:t>of the healthy life as something unattainable </a:t>
            </a:r>
            <a:r>
              <a:rPr lang="en-US" baseline="0" dirty="0" smtClean="0"/>
              <a:t>masks the harmful impacts of our constructed food environment. </a:t>
            </a:r>
            <a:endParaRPr lang="en-US" dirty="0"/>
          </a:p>
        </p:txBody>
      </p:sp>
      <p:sp>
        <p:nvSpPr>
          <p:cNvPr id="4" name="Slide Number Placeholder 3"/>
          <p:cNvSpPr>
            <a:spLocks noGrp="1"/>
          </p:cNvSpPr>
          <p:nvPr>
            <p:ph type="sldNum" sz="quarter" idx="10"/>
          </p:nvPr>
        </p:nvSpPr>
        <p:spPr/>
        <p:txBody>
          <a:bodyPr/>
          <a:lstStyle/>
          <a:p>
            <a:fld id="{01D16E65-EAF5-D940-B672-05D878623D57}" type="slidenum">
              <a:rPr lang="en-US" smtClean="0"/>
              <a:t>6</a:t>
            </a:fld>
            <a:endParaRPr lang="en-US"/>
          </a:p>
        </p:txBody>
      </p:sp>
    </p:spTree>
    <p:extLst>
      <p:ext uri="{BB962C8B-B14F-4D97-AF65-F5344CB8AC3E}">
        <p14:creationId xmlns:p14="http://schemas.microsoft.com/office/powerpoint/2010/main" val="1054370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 to reality, we have</a:t>
            </a:r>
            <a:r>
              <a:rPr lang="en-US" baseline="0" dirty="0" smtClean="0"/>
              <a:t> ubiquitous bad choices, convenience fare, and an over-abundance of cheap, unhealthy options. </a:t>
            </a:r>
            <a:endParaRPr lang="en-US" dirty="0"/>
          </a:p>
        </p:txBody>
      </p:sp>
      <p:sp>
        <p:nvSpPr>
          <p:cNvPr id="4" name="Slide Number Placeholder 3"/>
          <p:cNvSpPr>
            <a:spLocks noGrp="1"/>
          </p:cNvSpPr>
          <p:nvPr>
            <p:ph type="sldNum" sz="quarter" idx="10"/>
          </p:nvPr>
        </p:nvSpPr>
        <p:spPr/>
        <p:txBody>
          <a:bodyPr/>
          <a:lstStyle/>
          <a:p>
            <a:fld id="{01D16E65-EAF5-D940-B672-05D878623D57}" type="slidenum">
              <a:rPr lang="en-US" smtClean="0"/>
              <a:t>7</a:t>
            </a:fld>
            <a:endParaRPr lang="en-US"/>
          </a:p>
        </p:txBody>
      </p:sp>
    </p:spTree>
    <p:extLst>
      <p:ext uri="{BB962C8B-B14F-4D97-AF65-F5344CB8AC3E}">
        <p14:creationId xmlns:p14="http://schemas.microsoft.com/office/powerpoint/2010/main" val="1100803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have junk food that is</a:t>
            </a:r>
            <a:r>
              <a:rPr lang="en-US" baseline="0" dirty="0" smtClean="0"/>
              <a:t> explicitly marketed to children, and even to low-income communities of color, complete with games, cartoon characters and other gimmicks that I know, as the mother of a 4-year-old are designed to make parents’ jobs that much harder. </a:t>
            </a:r>
            <a:endParaRPr lang="en-US" dirty="0"/>
          </a:p>
        </p:txBody>
      </p:sp>
      <p:sp>
        <p:nvSpPr>
          <p:cNvPr id="4" name="Slide Number Placeholder 3"/>
          <p:cNvSpPr>
            <a:spLocks noGrp="1"/>
          </p:cNvSpPr>
          <p:nvPr>
            <p:ph type="sldNum" sz="quarter" idx="10"/>
          </p:nvPr>
        </p:nvSpPr>
        <p:spPr/>
        <p:txBody>
          <a:bodyPr/>
          <a:lstStyle/>
          <a:p>
            <a:fld id="{01D16E65-EAF5-D940-B672-05D878623D57}" type="slidenum">
              <a:rPr lang="en-US" smtClean="0"/>
              <a:t>8</a:t>
            </a:fld>
            <a:endParaRPr lang="en-US"/>
          </a:p>
        </p:txBody>
      </p:sp>
    </p:spTree>
    <p:extLst>
      <p:ext uri="{BB962C8B-B14F-4D97-AF65-F5344CB8AC3E}">
        <p14:creationId xmlns:p14="http://schemas.microsoft.com/office/powerpoint/2010/main" val="4005621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Here’s our working definition from a recent report of health disparities and the key conclusion in the report. </a:t>
            </a:r>
            <a:endParaRPr lang="en-US" dirty="0"/>
          </a:p>
        </p:txBody>
      </p:sp>
      <p:sp>
        <p:nvSpPr>
          <p:cNvPr id="4" name="Slide Number Placeholder 3"/>
          <p:cNvSpPr>
            <a:spLocks noGrp="1"/>
          </p:cNvSpPr>
          <p:nvPr>
            <p:ph type="sldNum" sz="quarter" idx="10"/>
          </p:nvPr>
        </p:nvSpPr>
        <p:spPr/>
        <p:txBody>
          <a:bodyPr/>
          <a:lstStyle/>
          <a:p>
            <a:fld id="{01D16E65-EAF5-D940-B672-05D878623D57}" type="slidenum">
              <a:rPr lang="en-US" smtClean="0"/>
              <a:t>9</a:t>
            </a:fld>
            <a:endParaRPr lang="en-US"/>
          </a:p>
        </p:txBody>
      </p:sp>
    </p:spTree>
    <p:extLst>
      <p:ext uri="{BB962C8B-B14F-4D97-AF65-F5344CB8AC3E}">
        <p14:creationId xmlns:p14="http://schemas.microsoft.com/office/powerpoint/2010/main" val="1907361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05/20/2015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05/20/2015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05/20/2015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05/20/2015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05/20/2015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05/20/2015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05/20/2015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05/20/2015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254125"/>
            <a:ext cx="6498158" cy="1994741"/>
          </a:xfrm>
        </p:spPr>
        <p:txBody>
          <a:bodyPr/>
          <a:lstStyle/>
          <a:p>
            <a:r>
              <a:rPr lang="en-US" dirty="0" smtClean="0"/>
              <a:t>Imagining a (Real?) Culture of Health</a:t>
            </a:r>
            <a:endParaRPr lang="en-US" dirty="0"/>
          </a:p>
        </p:txBody>
      </p:sp>
      <p:sp>
        <p:nvSpPr>
          <p:cNvPr id="3" name="Subtitle 2"/>
          <p:cNvSpPr>
            <a:spLocks noGrp="1"/>
          </p:cNvSpPr>
          <p:nvPr>
            <p:ph type="subTitle" idx="1"/>
          </p:nvPr>
        </p:nvSpPr>
        <p:spPr>
          <a:xfrm>
            <a:off x="1412875" y="3299011"/>
            <a:ext cx="6498159" cy="1606363"/>
          </a:xfrm>
        </p:spPr>
        <p:txBody>
          <a:bodyPr>
            <a:normAutofit/>
          </a:bodyPr>
          <a:lstStyle/>
          <a:p>
            <a:endParaRPr lang="en-US" dirty="0" smtClean="0"/>
          </a:p>
          <a:p>
            <a:r>
              <a:rPr lang="en-US" dirty="0" smtClean="0"/>
              <a:t>Laura MacCleery, Center for Science in the Public Interest</a:t>
            </a:r>
          </a:p>
          <a:p>
            <a:r>
              <a:rPr lang="en-US" dirty="0" smtClean="0"/>
              <a:t>Dialogue on Diversity 2015</a:t>
            </a:r>
          </a:p>
        </p:txBody>
      </p:sp>
    </p:spTree>
    <p:extLst>
      <p:ext uri="{BB962C8B-B14F-4D97-AF65-F5344CB8AC3E}">
        <p14:creationId xmlns:p14="http://schemas.microsoft.com/office/powerpoint/2010/main" val="1596490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Sources </a:t>
            </a:r>
            <a:br>
              <a:rPr lang="en-US" dirty="0" smtClean="0"/>
            </a:br>
            <a:r>
              <a:rPr lang="en-US" dirty="0" smtClean="0"/>
              <a:t>of Health Disparities</a:t>
            </a:r>
            <a:endParaRPr lang="en-US" dirty="0"/>
          </a:p>
        </p:txBody>
      </p:sp>
      <p:sp>
        <p:nvSpPr>
          <p:cNvPr id="3" name="Content Placeholder 2"/>
          <p:cNvSpPr>
            <a:spLocks noGrp="1"/>
          </p:cNvSpPr>
          <p:nvPr>
            <p:ph idx="1"/>
          </p:nvPr>
        </p:nvSpPr>
        <p:spPr>
          <a:xfrm>
            <a:off x="111125" y="1485714"/>
            <a:ext cx="8826500" cy="5146675"/>
          </a:xfrm>
        </p:spPr>
        <p:txBody>
          <a:bodyPr>
            <a:normAutofit fontScale="92500" lnSpcReduction="10000"/>
          </a:bodyPr>
          <a:lstStyle/>
          <a:p>
            <a:r>
              <a:rPr lang="en-US" dirty="0" smtClean="0"/>
              <a:t>Lower </a:t>
            </a:r>
            <a:r>
              <a:rPr lang="en-US" dirty="0"/>
              <a:t>income, ethnic minority, less educated, inner-city, and/or rural </a:t>
            </a:r>
            <a:r>
              <a:rPr lang="en-US" dirty="0" smtClean="0"/>
              <a:t>communities are </a:t>
            </a:r>
            <a:r>
              <a:rPr lang="en-US" dirty="0"/>
              <a:t>especially likely to have </a:t>
            </a:r>
            <a:r>
              <a:rPr lang="en-US" b="1" dirty="0" smtClean="0"/>
              <a:t>food </a:t>
            </a:r>
            <a:r>
              <a:rPr lang="en-US" b="1" dirty="0"/>
              <a:t>options dominated by </a:t>
            </a:r>
            <a:r>
              <a:rPr lang="en-US" b="1" dirty="0" smtClean="0"/>
              <a:t>less </a:t>
            </a:r>
            <a:r>
              <a:rPr lang="en-US" b="1" dirty="0"/>
              <a:t>healthy </a:t>
            </a:r>
            <a:r>
              <a:rPr lang="en-US" b="1" dirty="0" smtClean="0"/>
              <a:t>offerings</a:t>
            </a:r>
            <a:r>
              <a:rPr lang="en-US" dirty="0" smtClean="0"/>
              <a:t>, due </a:t>
            </a:r>
            <a:r>
              <a:rPr lang="en-US" dirty="0"/>
              <a:t>to </a:t>
            </a:r>
            <a:r>
              <a:rPr lang="en-US" dirty="0" smtClean="0"/>
              <a:t>physical</a:t>
            </a:r>
            <a:r>
              <a:rPr lang="en-US" dirty="0"/>
              <a:t>, social, and economic </a:t>
            </a:r>
            <a:r>
              <a:rPr lang="en-US" dirty="0" smtClean="0"/>
              <a:t>access and marketing </a:t>
            </a:r>
            <a:r>
              <a:rPr lang="en-US" dirty="0"/>
              <a:t>and cultural factors. </a:t>
            </a:r>
            <a:endParaRPr lang="en-US" dirty="0" smtClean="0"/>
          </a:p>
          <a:p>
            <a:r>
              <a:rPr lang="en-US" dirty="0"/>
              <a:t>P</a:t>
            </a:r>
            <a:r>
              <a:rPr lang="en-US" dirty="0" smtClean="0"/>
              <a:t>redominantly </a:t>
            </a:r>
            <a:r>
              <a:rPr lang="en-US" dirty="0"/>
              <a:t>minority, low-income, and rural communities </a:t>
            </a:r>
            <a:r>
              <a:rPr lang="en-US" dirty="0" smtClean="0"/>
              <a:t>have less </a:t>
            </a:r>
            <a:r>
              <a:rPr lang="en-US" b="1" dirty="0" smtClean="0"/>
              <a:t>access </a:t>
            </a:r>
            <a:r>
              <a:rPr lang="en-US" b="1" dirty="0"/>
              <a:t>to </a:t>
            </a:r>
            <a:r>
              <a:rPr lang="en-US" b="1" dirty="0" smtClean="0"/>
              <a:t>healthier foods</a:t>
            </a:r>
            <a:r>
              <a:rPr lang="en-US" dirty="0" smtClean="0"/>
              <a:t>.</a:t>
            </a:r>
            <a:r>
              <a:rPr lang="en-US" dirty="0"/>
              <a:t> </a:t>
            </a:r>
            <a:r>
              <a:rPr lang="en-US" dirty="0" smtClean="0"/>
              <a:t>Corner </a:t>
            </a:r>
            <a:r>
              <a:rPr lang="en-US" dirty="0"/>
              <a:t>stores </a:t>
            </a:r>
            <a:r>
              <a:rPr lang="en-US" dirty="0" smtClean="0"/>
              <a:t>offer processed </a:t>
            </a:r>
            <a:r>
              <a:rPr lang="en-US" dirty="0"/>
              <a:t>foods and few fresh items, </a:t>
            </a:r>
            <a:r>
              <a:rPr lang="en-US" dirty="0" smtClean="0"/>
              <a:t>while healthier </a:t>
            </a:r>
            <a:r>
              <a:rPr lang="en-US" dirty="0"/>
              <a:t>food is </a:t>
            </a:r>
            <a:r>
              <a:rPr lang="en-US" dirty="0" smtClean="0"/>
              <a:t>more </a:t>
            </a:r>
            <a:r>
              <a:rPr lang="en-US" dirty="0"/>
              <a:t>available in white than </a:t>
            </a:r>
            <a:r>
              <a:rPr lang="en-US" dirty="0" smtClean="0"/>
              <a:t>non</a:t>
            </a:r>
            <a:r>
              <a:rPr lang="en-US" dirty="0"/>
              <a:t>-white communities. </a:t>
            </a:r>
          </a:p>
          <a:p>
            <a:r>
              <a:rPr lang="en-US" dirty="0" smtClean="0"/>
              <a:t>Nutrient</a:t>
            </a:r>
            <a:r>
              <a:rPr lang="en-US" dirty="0"/>
              <a:t>-dense foods like </a:t>
            </a:r>
            <a:r>
              <a:rPr lang="en-US" dirty="0" smtClean="0"/>
              <a:t>fruits and vegetables </a:t>
            </a:r>
            <a:r>
              <a:rPr lang="en-US" dirty="0"/>
              <a:t>are </a:t>
            </a:r>
            <a:r>
              <a:rPr lang="en-US" b="1" dirty="0"/>
              <a:t>more expensive </a:t>
            </a:r>
            <a:r>
              <a:rPr lang="en-US" dirty="0"/>
              <a:t>than </a:t>
            </a:r>
            <a:r>
              <a:rPr lang="en-US" dirty="0" smtClean="0"/>
              <a:t>foods </a:t>
            </a:r>
            <a:r>
              <a:rPr lang="en-US" dirty="0"/>
              <a:t>with </a:t>
            </a:r>
            <a:r>
              <a:rPr lang="en-US" dirty="0" smtClean="0"/>
              <a:t>higher sugar, salt  </a:t>
            </a:r>
            <a:r>
              <a:rPr lang="en-US" dirty="0"/>
              <a:t>and fat content. </a:t>
            </a:r>
            <a:endParaRPr lang="en-US" dirty="0" smtClean="0"/>
          </a:p>
          <a:p>
            <a:r>
              <a:rPr lang="en-US" dirty="0" smtClean="0"/>
              <a:t>11.1</a:t>
            </a:r>
            <a:r>
              <a:rPr lang="en-US" dirty="0"/>
              <a:t>% of Americans have “low food security” and 4.1% have “very low food </a:t>
            </a:r>
            <a:r>
              <a:rPr lang="en-US" dirty="0" smtClean="0"/>
              <a:t>security:” African </a:t>
            </a:r>
            <a:r>
              <a:rPr lang="en-US" dirty="0"/>
              <a:t>Americans and Latinos estimated to have double </a:t>
            </a:r>
            <a:r>
              <a:rPr lang="en-US" dirty="0" smtClean="0"/>
              <a:t>these </a:t>
            </a:r>
            <a:r>
              <a:rPr lang="en-US" dirty="0"/>
              <a:t>national rates</a:t>
            </a:r>
            <a:r>
              <a:rPr lang="en-US" dirty="0" smtClean="0"/>
              <a:t>. </a:t>
            </a:r>
            <a:r>
              <a:rPr lang="en-US" b="1" dirty="0"/>
              <a:t>F</a:t>
            </a:r>
            <a:r>
              <a:rPr lang="en-US" b="1" dirty="0" smtClean="0"/>
              <a:t>ood </a:t>
            </a:r>
            <a:r>
              <a:rPr lang="en-US" b="1" dirty="0"/>
              <a:t>insecurity </a:t>
            </a:r>
            <a:r>
              <a:rPr lang="en-US" dirty="0" smtClean="0"/>
              <a:t>is highly </a:t>
            </a:r>
            <a:r>
              <a:rPr lang="en-US" dirty="0"/>
              <a:t>correlated with obesity.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8337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7922"/>
            <a:ext cx="8042276" cy="1336956"/>
          </a:xfrm>
        </p:spPr>
        <p:txBody>
          <a:bodyPr/>
          <a:lstStyle/>
          <a:p>
            <a:r>
              <a:rPr lang="en-US" dirty="0" smtClean="0"/>
              <a:t>Junk Food Marketing	</a:t>
            </a:r>
            <a:endParaRPr lang="en-US" dirty="0"/>
          </a:p>
        </p:txBody>
      </p:sp>
      <p:sp>
        <p:nvSpPr>
          <p:cNvPr id="3" name="Content Placeholder 2"/>
          <p:cNvSpPr>
            <a:spLocks noGrp="1"/>
          </p:cNvSpPr>
          <p:nvPr>
            <p:ph idx="1"/>
          </p:nvPr>
        </p:nvSpPr>
        <p:spPr>
          <a:xfrm>
            <a:off x="549275" y="1113782"/>
            <a:ext cx="8293100" cy="5479665"/>
          </a:xfrm>
        </p:spPr>
        <p:txBody>
          <a:bodyPr>
            <a:normAutofit/>
          </a:bodyPr>
          <a:lstStyle/>
          <a:p>
            <a:r>
              <a:rPr lang="en-US" dirty="0"/>
              <a:t>Audience segmentation in content and placement is a basic tenet of </a:t>
            </a:r>
            <a:r>
              <a:rPr lang="en-US" dirty="0" smtClean="0"/>
              <a:t>marketing.</a:t>
            </a:r>
          </a:p>
          <a:p>
            <a:r>
              <a:rPr lang="en-US" dirty="0" smtClean="0"/>
              <a:t>Studies found </a:t>
            </a:r>
            <a:r>
              <a:rPr lang="en-US" dirty="0"/>
              <a:t>that more food commercials aired during “African American” shows than others, and that the distribution of items advertised was more heavily skewed toward unhealthy items</a:t>
            </a:r>
            <a:r>
              <a:rPr lang="en-US" dirty="0" smtClean="0"/>
              <a:t>. </a:t>
            </a:r>
          </a:p>
          <a:p>
            <a:r>
              <a:rPr lang="en-US" dirty="0" smtClean="0"/>
              <a:t>Lower-</a:t>
            </a:r>
            <a:r>
              <a:rPr lang="en-US" dirty="0"/>
              <a:t>income children watch more television and have greater media exposure—and thus more exposure to food commercials—than their higher-income peers</a:t>
            </a:r>
            <a:r>
              <a:rPr lang="en-US" dirty="0" smtClean="0"/>
              <a:t>.</a:t>
            </a:r>
          </a:p>
          <a:p>
            <a:r>
              <a:rPr lang="en-US" dirty="0" smtClean="0"/>
              <a:t>Children of color get a “double dose” of marketing: both general and racially targeted efforts.  </a:t>
            </a:r>
          </a:p>
          <a:p>
            <a:endParaRPr lang="en-US" dirty="0"/>
          </a:p>
        </p:txBody>
      </p:sp>
    </p:spTree>
    <p:extLst>
      <p:ext uri="{BB962C8B-B14F-4D97-AF65-F5344CB8AC3E}">
        <p14:creationId xmlns:p14="http://schemas.microsoft.com/office/powerpoint/2010/main" val="338434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Disproportionate Disease</a:t>
            </a:r>
            <a:br>
              <a:rPr lang="en-US" dirty="0" smtClean="0"/>
            </a:br>
            <a:r>
              <a:rPr lang="en-US" dirty="0" smtClean="0"/>
              <a:t>Burden: Diabetes</a:t>
            </a:r>
            <a:endParaRPr lang="en-US" dirty="0"/>
          </a:p>
        </p:txBody>
      </p:sp>
      <p:pic>
        <p:nvPicPr>
          <p:cNvPr id="4" name="Content Placeholder 3" descr="rates-by-ethnicity.jpg"/>
          <p:cNvPicPr>
            <a:picLocks noGrp="1" noChangeAspect="1"/>
          </p:cNvPicPr>
          <p:nvPr>
            <p:ph idx="1"/>
          </p:nvPr>
        </p:nvPicPr>
        <p:blipFill rotWithShape="1">
          <a:blip r:embed="rId3">
            <a:extLst>
              <a:ext uri="{28A0092B-C50C-407E-A947-70E740481C1C}">
                <a14:useLocalDpi xmlns:a14="http://schemas.microsoft.com/office/drawing/2010/main" val="0"/>
              </a:ext>
            </a:extLst>
          </a:blip>
          <a:srcRect l="-8464" t="-1" r="-8867" b="-3095"/>
          <a:stretch/>
        </p:blipFill>
        <p:spPr>
          <a:xfrm>
            <a:off x="1006475" y="1444532"/>
            <a:ext cx="7394576" cy="5286468"/>
          </a:xfrm>
        </p:spPr>
      </p:pic>
    </p:spTree>
    <p:extLst>
      <p:ext uri="{BB962C8B-B14F-4D97-AF65-F5344CB8AC3E}">
        <p14:creationId xmlns:p14="http://schemas.microsoft.com/office/powerpoint/2010/main" val="357149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9186"/>
            <a:ext cx="8042276" cy="1336956"/>
          </a:xfrm>
        </p:spPr>
        <p:txBody>
          <a:bodyPr/>
          <a:lstStyle/>
          <a:p>
            <a:r>
              <a:rPr lang="en-US" dirty="0" smtClean="0"/>
              <a:t>Heart and Liver Disease</a:t>
            </a:r>
            <a:endParaRPr lang="en-US" dirty="0"/>
          </a:p>
        </p:txBody>
      </p:sp>
      <p:sp>
        <p:nvSpPr>
          <p:cNvPr id="3" name="Content Placeholder 2"/>
          <p:cNvSpPr>
            <a:spLocks noGrp="1"/>
          </p:cNvSpPr>
          <p:nvPr>
            <p:ph idx="1"/>
          </p:nvPr>
        </p:nvSpPr>
        <p:spPr>
          <a:xfrm>
            <a:off x="549275" y="1355998"/>
            <a:ext cx="8042276" cy="5502002"/>
          </a:xfrm>
        </p:spPr>
        <p:txBody>
          <a:bodyPr>
            <a:normAutofit lnSpcReduction="10000"/>
          </a:bodyPr>
          <a:lstStyle/>
          <a:p>
            <a:r>
              <a:rPr lang="en-US" dirty="0" smtClean="0"/>
              <a:t>Age</a:t>
            </a:r>
            <a:r>
              <a:rPr lang="en-US" dirty="0"/>
              <a:t>-adjusted death rates </a:t>
            </a:r>
            <a:r>
              <a:rPr lang="en-US" dirty="0" smtClean="0"/>
              <a:t>for cardiovascular disease are </a:t>
            </a:r>
            <a:r>
              <a:rPr lang="en-US" dirty="0"/>
              <a:t>33% higher for </a:t>
            </a:r>
            <a:r>
              <a:rPr lang="en-US" dirty="0" smtClean="0"/>
              <a:t>African-Americans </a:t>
            </a:r>
            <a:r>
              <a:rPr lang="en-US" dirty="0"/>
              <a:t>than for the overall population in the U.S. </a:t>
            </a:r>
          </a:p>
          <a:p>
            <a:r>
              <a:rPr lang="en-US" dirty="0" smtClean="0"/>
              <a:t>African-Americans </a:t>
            </a:r>
            <a:r>
              <a:rPr lang="en-US" dirty="0"/>
              <a:t>are nearly twice as likely to have a first stroke and much more likely to die from one than whites</a:t>
            </a:r>
            <a:r>
              <a:rPr lang="en-US" dirty="0" smtClean="0"/>
              <a:t>. </a:t>
            </a:r>
          </a:p>
          <a:p>
            <a:r>
              <a:rPr lang="en-US" dirty="0" smtClean="0"/>
              <a:t>Hispanics are 50% more likely to dies from liver disease than are non-Hispanic whites.</a:t>
            </a:r>
            <a:endParaRPr lang="en-US" dirty="0"/>
          </a:p>
          <a:p>
            <a:r>
              <a:rPr lang="en-US" dirty="0" smtClean="0"/>
              <a:t>American </a:t>
            </a:r>
            <a:r>
              <a:rPr lang="en-US" dirty="0"/>
              <a:t>Indians/Alaska Natives die from heart disease much earlier than expected – 36% are under 65 compared with only 17% for the U.S. population overall.</a:t>
            </a:r>
          </a:p>
          <a:p>
            <a:r>
              <a:rPr lang="en-US" dirty="0"/>
              <a:t> </a:t>
            </a:r>
          </a:p>
          <a:p>
            <a:endParaRPr lang="en-US" dirty="0"/>
          </a:p>
        </p:txBody>
      </p:sp>
    </p:spTree>
    <p:extLst>
      <p:ext uri="{BB962C8B-B14F-4D97-AF65-F5344CB8AC3E}">
        <p14:creationId xmlns:p14="http://schemas.microsoft.com/office/powerpoint/2010/main" val="410696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52906"/>
            <a:ext cx="8042276" cy="1336956"/>
          </a:xfrm>
        </p:spPr>
        <p:txBody>
          <a:bodyPr/>
          <a:lstStyle/>
          <a:p>
            <a:r>
              <a:rPr lang="en-US" dirty="0" smtClean="0"/>
              <a:t>Solutions?</a:t>
            </a:r>
            <a:endParaRPr lang="en-US" dirty="0"/>
          </a:p>
        </p:txBody>
      </p:sp>
      <p:sp>
        <p:nvSpPr>
          <p:cNvPr id="3" name="Content Placeholder 2"/>
          <p:cNvSpPr>
            <a:spLocks noGrp="1"/>
          </p:cNvSpPr>
          <p:nvPr>
            <p:ph idx="1"/>
          </p:nvPr>
        </p:nvSpPr>
        <p:spPr>
          <a:xfrm>
            <a:off x="549275" y="1339719"/>
            <a:ext cx="8042276" cy="5090928"/>
          </a:xfrm>
        </p:spPr>
        <p:txBody>
          <a:bodyPr>
            <a:normAutofit fontScale="92500" lnSpcReduction="10000"/>
          </a:bodyPr>
          <a:lstStyle/>
          <a:p>
            <a:pPr lvl="0"/>
            <a:r>
              <a:rPr lang="en-US" dirty="0" smtClean="0"/>
              <a:t>A </a:t>
            </a:r>
            <a:r>
              <a:rPr lang="en-US" b="1" dirty="0" smtClean="0"/>
              <a:t>comprehensive</a:t>
            </a:r>
            <a:r>
              <a:rPr lang="en-US" b="1" dirty="0"/>
              <a:t>, coordinated system-wide </a:t>
            </a:r>
            <a:r>
              <a:rPr lang="en-US" dirty="0" smtClean="0"/>
              <a:t>approach:  </a:t>
            </a:r>
            <a:endParaRPr lang="en-US" dirty="0"/>
          </a:p>
          <a:p>
            <a:pPr lvl="0"/>
            <a:r>
              <a:rPr lang="en-US" b="1" dirty="0"/>
              <a:t>M</a:t>
            </a:r>
            <a:r>
              <a:rPr lang="en-US" b="1" dirty="0" smtClean="0"/>
              <a:t>ultiple </a:t>
            </a:r>
            <a:r>
              <a:rPr lang="en-US" b="1" dirty="0"/>
              <a:t>intervention points </a:t>
            </a:r>
            <a:r>
              <a:rPr lang="en-US" dirty="0" smtClean="0"/>
              <a:t>are </a:t>
            </a:r>
            <a:r>
              <a:rPr lang="en-US" dirty="0"/>
              <a:t>far more effective than single changes. </a:t>
            </a:r>
            <a:r>
              <a:rPr lang="en-US" dirty="0" smtClean="0"/>
              <a:t> And education is less </a:t>
            </a:r>
            <a:r>
              <a:rPr lang="en-US" dirty="0"/>
              <a:t>likely to be successful if the surrounding environment does not </a:t>
            </a:r>
            <a:r>
              <a:rPr lang="en-US" dirty="0" smtClean="0"/>
              <a:t>empower consumers. </a:t>
            </a:r>
            <a:endParaRPr lang="en-US" dirty="0"/>
          </a:p>
          <a:p>
            <a:pPr lvl="0"/>
            <a:r>
              <a:rPr lang="en-US" dirty="0"/>
              <a:t>M</a:t>
            </a:r>
            <a:r>
              <a:rPr lang="en-US" dirty="0" smtClean="0"/>
              <a:t>ulti</a:t>
            </a:r>
            <a:r>
              <a:rPr lang="en-US" dirty="0"/>
              <a:t>-component obesity prevention approaches </a:t>
            </a:r>
            <a:r>
              <a:rPr lang="en-US" b="1" dirty="0"/>
              <a:t>in child care settings, schools, and worksites </a:t>
            </a:r>
            <a:r>
              <a:rPr lang="en-US" dirty="0" smtClean="0"/>
              <a:t>can </a:t>
            </a:r>
            <a:r>
              <a:rPr lang="en-US" dirty="0"/>
              <a:t>improve </a:t>
            </a:r>
            <a:r>
              <a:rPr lang="en-US" dirty="0" smtClean="0"/>
              <a:t>diet.  </a:t>
            </a:r>
            <a:endParaRPr lang="en-US" dirty="0"/>
          </a:p>
          <a:p>
            <a:pPr lvl="0"/>
            <a:r>
              <a:rPr lang="en-US" dirty="0"/>
              <a:t>Because </a:t>
            </a:r>
            <a:r>
              <a:rPr lang="en-US" b="1" dirty="0" smtClean="0"/>
              <a:t>food </a:t>
            </a:r>
            <a:r>
              <a:rPr lang="en-US" b="1" dirty="0"/>
              <a:t>insecurity and food access </a:t>
            </a:r>
            <a:r>
              <a:rPr lang="en-US" dirty="0" smtClean="0"/>
              <a:t>impact the </a:t>
            </a:r>
            <a:r>
              <a:rPr lang="en-US" dirty="0"/>
              <a:t>quality </a:t>
            </a:r>
            <a:r>
              <a:rPr lang="en-US" dirty="0" smtClean="0"/>
              <a:t>of diet, ensuring </a:t>
            </a:r>
            <a:r>
              <a:rPr lang="en-US" dirty="0"/>
              <a:t>that policies </a:t>
            </a:r>
            <a:r>
              <a:rPr lang="en-US" dirty="0" smtClean="0"/>
              <a:t>address these </a:t>
            </a:r>
            <a:r>
              <a:rPr lang="en-US" dirty="0"/>
              <a:t>hurdles with concrete </a:t>
            </a:r>
            <a:r>
              <a:rPr lang="en-US" dirty="0" smtClean="0"/>
              <a:t>change is essential. </a:t>
            </a:r>
            <a:endParaRPr lang="en-US" dirty="0"/>
          </a:p>
          <a:p>
            <a:pPr lvl="0"/>
            <a:r>
              <a:rPr lang="en-US" dirty="0" smtClean="0"/>
              <a:t>We need actionable</a:t>
            </a:r>
            <a:r>
              <a:rPr lang="en-US" dirty="0"/>
              <a:t>, common-sense public policies </a:t>
            </a:r>
            <a:r>
              <a:rPr lang="en-US" dirty="0" smtClean="0"/>
              <a:t>that </a:t>
            </a:r>
            <a:r>
              <a:rPr lang="en-US" b="1" dirty="0" smtClean="0"/>
              <a:t>transform </a:t>
            </a:r>
            <a:r>
              <a:rPr lang="en-US" b="1" dirty="0"/>
              <a:t>our food environment </a:t>
            </a:r>
            <a:r>
              <a:rPr lang="en-US" dirty="0"/>
              <a:t>into one that supports a </a:t>
            </a:r>
            <a:r>
              <a:rPr lang="en-US" b="1" dirty="0"/>
              <a:t>culture of health</a:t>
            </a:r>
            <a:r>
              <a:rPr lang="en-US" dirty="0"/>
              <a:t>. </a:t>
            </a:r>
          </a:p>
          <a:p>
            <a:endParaRPr lang="en-US" dirty="0"/>
          </a:p>
        </p:txBody>
      </p:sp>
    </p:spTree>
    <p:extLst>
      <p:ext uri="{BB962C8B-B14F-4D97-AF65-F5344CB8AC3E}">
        <p14:creationId xmlns:p14="http://schemas.microsoft.com/office/powerpoint/2010/main" val="26542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Transforming the </a:t>
            </a:r>
            <a:br>
              <a:rPr lang="en-US" dirty="0" smtClean="0"/>
            </a:br>
            <a:r>
              <a:rPr lang="en-US" dirty="0" smtClean="0"/>
              <a:t>Food Environment</a:t>
            </a:r>
            <a:endParaRPr lang="en-US" dirty="0"/>
          </a:p>
        </p:txBody>
      </p:sp>
      <p:sp>
        <p:nvSpPr>
          <p:cNvPr id="3" name="Content Placeholder 2"/>
          <p:cNvSpPr>
            <a:spLocks noGrp="1"/>
          </p:cNvSpPr>
          <p:nvPr>
            <p:ph idx="1"/>
          </p:nvPr>
        </p:nvSpPr>
        <p:spPr>
          <a:xfrm>
            <a:off x="549275" y="1444532"/>
            <a:ext cx="8341186" cy="5152798"/>
          </a:xfrm>
        </p:spPr>
        <p:txBody>
          <a:bodyPr>
            <a:normAutofit lnSpcReduction="10000"/>
          </a:bodyPr>
          <a:lstStyle/>
          <a:p>
            <a:r>
              <a:rPr lang="en-US" b="1" dirty="0" smtClean="0"/>
              <a:t>Greater Transparency</a:t>
            </a:r>
            <a:r>
              <a:rPr lang="en-US" dirty="0" smtClean="0"/>
              <a:t>:  Front-of-package labeling to show healthier and less healthy foods; less deception in labeling (regulation, legislation, litigation).</a:t>
            </a:r>
          </a:p>
          <a:p>
            <a:r>
              <a:rPr lang="en-US" b="1" dirty="0" smtClean="0"/>
              <a:t>Changing Institutions and Defaults</a:t>
            </a:r>
            <a:r>
              <a:rPr lang="en-US" dirty="0" smtClean="0"/>
              <a:t>: School foods, Child care center offerings, Vending machine calorie labeling; Calorie labeling at restaurants; Healthy check-out; government purchasing; healthy meetings. </a:t>
            </a:r>
          </a:p>
          <a:p>
            <a:r>
              <a:rPr lang="en-US" b="1" dirty="0" smtClean="0"/>
              <a:t>Marketing: </a:t>
            </a:r>
            <a:r>
              <a:rPr lang="en-US" dirty="0" smtClean="0"/>
              <a:t>Voluntary limits on junk food marketing to children; government monitoring of predatory practices;</a:t>
            </a:r>
          </a:p>
          <a:p>
            <a:r>
              <a:rPr lang="en-US" b="1" dirty="0" smtClean="0"/>
              <a:t>Consumer awareness: </a:t>
            </a:r>
            <a:r>
              <a:rPr lang="en-US" dirty="0" smtClean="0"/>
              <a:t>Health campaigns and literacy programs; NFP; taxes and incentives. </a:t>
            </a:r>
          </a:p>
          <a:p>
            <a:pPr marL="0" indent="0">
              <a:buNone/>
            </a:pPr>
            <a:endParaRPr lang="en-US" dirty="0"/>
          </a:p>
        </p:txBody>
      </p:sp>
    </p:spTree>
    <p:extLst>
      <p:ext uri="{BB962C8B-B14F-4D97-AF65-F5344CB8AC3E}">
        <p14:creationId xmlns:p14="http://schemas.microsoft.com/office/powerpoint/2010/main" val="106440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4" y="281511"/>
            <a:ext cx="8417011" cy="6334776"/>
          </a:xfrm>
        </p:spPr>
        <p:txBody>
          <a:bodyPr>
            <a:normAutofit/>
          </a:bodyPr>
          <a:lstStyle/>
          <a:p>
            <a:pPr marL="0" indent="0">
              <a:buNone/>
            </a:pPr>
            <a:r>
              <a:rPr lang="en-US" sz="3600" dirty="0" smtClean="0"/>
              <a:t>We also need energy, young people &amp; a critique that empowers…</a:t>
            </a:r>
          </a:p>
          <a:p>
            <a:pPr marL="0" indent="0">
              <a:buNone/>
            </a:pPr>
            <a:endParaRPr lang="en-US" sz="3600" dirty="0" smtClean="0"/>
          </a:p>
          <a:p>
            <a:pPr marL="0" indent="0">
              <a:buNone/>
            </a:pPr>
            <a:endParaRPr lang="en-US" b="1" dirty="0" smtClean="0"/>
          </a:p>
          <a:p>
            <a:pPr marL="0" indent="0">
              <a:buNone/>
            </a:pPr>
            <a:endParaRPr lang="en-US" b="1" dirty="0"/>
          </a:p>
        </p:txBody>
      </p:sp>
      <p:pic>
        <p:nvPicPr>
          <p:cNvPr id="5" name="Picture 4" descr="bigger-picture-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529" y="1649333"/>
            <a:ext cx="3413286" cy="1030192"/>
          </a:xfrm>
          <a:prstGeom prst="rect">
            <a:avLst/>
          </a:prstGeom>
        </p:spPr>
      </p:pic>
      <p:pic>
        <p:nvPicPr>
          <p:cNvPr id="6" name="Picture 5" descr="FB soda.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14960" y="3078117"/>
            <a:ext cx="4249597" cy="3292545"/>
          </a:xfrm>
          <a:prstGeom prst="rect">
            <a:avLst/>
          </a:prstGeom>
        </p:spPr>
      </p:pic>
      <p:sp>
        <p:nvSpPr>
          <p:cNvPr id="7" name="TextBox 6"/>
          <p:cNvSpPr txBox="1"/>
          <p:nvPr/>
        </p:nvSpPr>
        <p:spPr>
          <a:xfrm>
            <a:off x="4742272" y="1600126"/>
            <a:ext cx="4401728" cy="4770536"/>
          </a:xfrm>
          <a:prstGeom prst="rect">
            <a:avLst/>
          </a:prstGeom>
          <a:noFill/>
        </p:spPr>
        <p:txBody>
          <a:bodyPr wrap="square" rtlCol="0">
            <a:spAutoFit/>
          </a:bodyPr>
          <a:lstStyle/>
          <a:p>
            <a:r>
              <a:rPr lang="en-US" sz="2200" dirty="0" smtClean="0"/>
              <a:t>The </a:t>
            </a:r>
            <a:r>
              <a:rPr lang="en-US" sz="2200" dirty="0"/>
              <a:t>Bigger Picture is a collaboration between Youth Speaks, and the University of California, San Francisco Center for Vulnerable Populations designed to combat the rising epidemic of Type 2 Diabetes by empowering youth to change the conversation about the disease, and work to change the social and environmental factors that have led to its spread.</a:t>
            </a:r>
          </a:p>
          <a:p>
            <a:endParaRPr lang="en-US" dirty="0"/>
          </a:p>
        </p:txBody>
      </p:sp>
    </p:spTree>
    <p:extLst>
      <p:ext uri="{BB962C8B-B14F-4D97-AF65-F5344CB8AC3E}">
        <p14:creationId xmlns:p14="http://schemas.microsoft.com/office/powerpoint/2010/main" val="119278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1030396"/>
            <a:ext cx="8042276" cy="5025807"/>
          </a:xfrm>
        </p:spPr>
        <p:txBody>
          <a:bodyPr/>
          <a:lstStyle/>
          <a:p>
            <a:pPr marL="0" indent="0">
              <a:buNone/>
            </a:pPr>
            <a:endParaRPr lang="en-US" dirty="0" smtClean="0"/>
          </a:p>
          <a:p>
            <a:pPr marL="0" indent="0">
              <a:buNone/>
            </a:pPr>
            <a:endParaRPr lang="en-US" dirty="0"/>
          </a:p>
          <a:p>
            <a:pPr marL="0" indent="0" algn="ctr">
              <a:buNone/>
            </a:pPr>
            <a:r>
              <a:rPr lang="en-US" sz="5400" dirty="0" smtClean="0"/>
              <a:t>Thank you.</a:t>
            </a:r>
          </a:p>
          <a:p>
            <a:pPr marL="0" indent="0" algn="ctr">
              <a:buNone/>
            </a:pPr>
            <a:endParaRPr lang="en-US" dirty="0"/>
          </a:p>
          <a:p>
            <a:pPr marL="0" indent="0" algn="ctr">
              <a:buNone/>
            </a:pPr>
            <a:endParaRPr lang="en-US" i="1" dirty="0" smtClean="0"/>
          </a:p>
          <a:p>
            <a:pPr marL="0" indent="0" algn="ctr">
              <a:buNone/>
            </a:pPr>
            <a:endParaRPr lang="en-US" i="1" dirty="0"/>
          </a:p>
          <a:p>
            <a:pPr marL="0" indent="0" algn="ctr">
              <a:buNone/>
            </a:pPr>
            <a:r>
              <a:rPr lang="en-US" sz="2000" i="1" dirty="0" err="1" smtClean="0"/>
              <a:t>lmaccleery@cspinet.org</a:t>
            </a:r>
            <a:endParaRPr lang="en-US" sz="2000" i="1" dirty="0"/>
          </a:p>
        </p:txBody>
      </p:sp>
    </p:spTree>
    <p:extLst>
      <p:ext uri="{BB962C8B-B14F-4D97-AF65-F5344CB8AC3E}">
        <p14:creationId xmlns:p14="http://schemas.microsoft.com/office/powerpoint/2010/main" val="4168009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“healthy” food, anyway?</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3600" dirty="0" smtClean="0"/>
              <a:t>Natural?</a:t>
            </a:r>
          </a:p>
          <a:p>
            <a:pPr marL="0" indent="0" algn="ctr">
              <a:buNone/>
            </a:pPr>
            <a:r>
              <a:rPr lang="en-US" sz="3600" dirty="0" smtClean="0"/>
              <a:t>Local? </a:t>
            </a:r>
          </a:p>
          <a:p>
            <a:pPr marL="0" indent="0" algn="ctr">
              <a:buNone/>
            </a:pPr>
            <a:r>
              <a:rPr lang="en-US" sz="3600" dirty="0"/>
              <a:t>Organic? </a:t>
            </a:r>
            <a:endParaRPr lang="en-US" sz="3600" dirty="0" smtClean="0"/>
          </a:p>
          <a:p>
            <a:pPr marL="0" indent="0" algn="ctr">
              <a:buNone/>
            </a:pPr>
            <a:r>
              <a:rPr lang="en-US" sz="3600" dirty="0" smtClean="0"/>
              <a:t>Vegetarian?</a:t>
            </a:r>
          </a:p>
          <a:p>
            <a:pPr marL="0" indent="0" algn="ctr">
              <a:buNone/>
            </a:pPr>
            <a:r>
              <a:rPr lang="en-US" sz="3600" dirty="0" smtClean="0"/>
              <a:t>Chemical-free? </a:t>
            </a:r>
          </a:p>
          <a:p>
            <a:pPr marL="0" indent="0" algn="ctr">
              <a:buNone/>
            </a:pPr>
            <a:r>
              <a:rPr lang="en-US" sz="3600" dirty="0" smtClean="0"/>
              <a:t>Affordable?</a:t>
            </a:r>
          </a:p>
          <a:p>
            <a:pPr marL="0" indent="0" algn="ctr">
              <a:buNone/>
            </a:pPr>
            <a:endParaRPr lang="en-US" sz="3200" dirty="0" smtClean="0"/>
          </a:p>
          <a:p>
            <a:pPr marL="0" indent="0" algn="ctr">
              <a:buNone/>
            </a:pPr>
            <a:endParaRPr lang="en-US" sz="3200" dirty="0" smtClean="0"/>
          </a:p>
          <a:p>
            <a:pPr marL="0" indent="0">
              <a:buNone/>
            </a:pPr>
            <a:endParaRPr lang="en-US" sz="3200" dirty="0" smtClean="0"/>
          </a:p>
        </p:txBody>
      </p:sp>
    </p:spTree>
    <p:extLst>
      <p:ext uri="{BB962C8B-B14F-4D97-AF65-F5344CB8AC3E}">
        <p14:creationId xmlns:p14="http://schemas.microsoft.com/office/powerpoint/2010/main" val="329731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Scale>
                                      <p:cBhvr>
                                        <p:cTn id="13"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
                                            <p:txEl>
                                              <p:pRg st="1" end="1"/>
                                            </p:txEl>
                                          </p:spTgt>
                                        </p:tgtEl>
                                        <p:attrNameLst>
                                          <p:attrName>ppt_x</p:attrName>
                                          <p:attrName>ppt_y</p:attrName>
                                        </p:attrNameLst>
                                      </p:cBhvr>
                                    </p:animMotion>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80">
                                          <p:stCondLst>
                                            <p:cond delay="0"/>
                                          </p:stCondLst>
                                        </p:cTn>
                                        <p:tgtEl>
                                          <p:spTgt spid="3">
                                            <p:txEl>
                                              <p:pRg st="2" end="2"/>
                                            </p:txEl>
                                          </p:spTgt>
                                        </p:tgtEl>
                                      </p:cBhvr>
                                    </p:animEffect>
                                    <p:anim calcmode="lin" valueType="num">
                                      <p:cBhvr>
                                        <p:cTn id="2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6" dur="26">
                                          <p:stCondLst>
                                            <p:cond delay="650"/>
                                          </p:stCondLst>
                                        </p:cTn>
                                        <p:tgtEl>
                                          <p:spTgt spid="3">
                                            <p:txEl>
                                              <p:pRg st="2" end="2"/>
                                            </p:txEl>
                                          </p:spTgt>
                                        </p:tgtEl>
                                      </p:cBhvr>
                                      <p:to x="100000" y="60000"/>
                                    </p:animScale>
                                    <p:animScale>
                                      <p:cBhvr>
                                        <p:cTn id="27" dur="166" decel="50000">
                                          <p:stCondLst>
                                            <p:cond delay="676"/>
                                          </p:stCondLst>
                                        </p:cTn>
                                        <p:tgtEl>
                                          <p:spTgt spid="3">
                                            <p:txEl>
                                              <p:pRg st="2" end="2"/>
                                            </p:txEl>
                                          </p:spTgt>
                                        </p:tgtEl>
                                      </p:cBhvr>
                                      <p:to x="100000" y="100000"/>
                                    </p:animScale>
                                    <p:animScale>
                                      <p:cBhvr>
                                        <p:cTn id="28" dur="26">
                                          <p:stCondLst>
                                            <p:cond delay="1312"/>
                                          </p:stCondLst>
                                        </p:cTn>
                                        <p:tgtEl>
                                          <p:spTgt spid="3">
                                            <p:txEl>
                                              <p:pRg st="2" end="2"/>
                                            </p:txEl>
                                          </p:spTgt>
                                        </p:tgtEl>
                                      </p:cBhvr>
                                      <p:to x="100000" y="80000"/>
                                    </p:animScale>
                                    <p:animScale>
                                      <p:cBhvr>
                                        <p:cTn id="29" dur="166" decel="50000">
                                          <p:stCondLst>
                                            <p:cond delay="1338"/>
                                          </p:stCondLst>
                                        </p:cTn>
                                        <p:tgtEl>
                                          <p:spTgt spid="3">
                                            <p:txEl>
                                              <p:pRg st="2" end="2"/>
                                            </p:txEl>
                                          </p:spTgt>
                                        </p:tgtEl>
                                      </p:cBhvr>
                                      <p:to x="100000" y="100000"/>
                                    </p:animScale>
                                    <p:animScale>
                                      <p:cBhvr>
                                        <p:cTn id="30" dur="26">
                                          <p:stCondLst>
                                            <p:cond delay="1642"/>
                                          </p:stCondLst>
                                        </p:cTn>
                                        <p:tgtEl>
                                          <p:spTgt spid="3">
                                            <p:txEl>
                                              <p:pRg st="2" end="2"/>
                                            </p:txEl>
                                          </p:spTgt>
                                        </p:tgtEl>
                                      </p:cBhvr>
                                      <p:to x="100000" y="90000"/>
                                    </p:animScale>
                                    <p:animScale>
                                      <p:cBhvr>
                                        <p:cTn id="31" dur="166" decel="50000">
                                          <p:stCondLst>
                                            <p:cond delay="1668"/>
                                          </p:stCondLst>
                                        </p:cTn>
                                        <p:tgtEl>
                                          <p:spTgt spid="3">
                                            <p:txEl>
                                              <p:pRg st="2" end="2"/>
                                            </p:txEl>
                                          </p:spTgt>
                                        </p:tgtEl>
                                      </p:cBhvr>
                                      <p:to x="100000" y="100000"/>
                                    </p:animScale>
                                    <p:animScale>
                                      <p:cBhvr>
                                        <p:cTn id="32" dur="26">
                                          <p:stCondLst>
                                            <p:cond delay="1808"/>
                                          </p:stCondLst>
                                        </p:cTn>
                                        <p:tgtEl>
                                          <p:spTgt spid="3">
                                            <p:txEl>
                                              <p:pRg st="2" end="2"/>
                                            </p:txEl>
                                          </p:spTgt>
                                        </p:tgtEl>
                                      </p:cBhvr>
                                      <p:to x="100000" y="95000"/>
                                    </p:animScale>
                                    <p:animScale>
                                      <p:cBhvr>
                                        <p:cTn id="33" dur="166" decel="50000">
                                          <p:stCondLst>
                                            <p:cond delay="1834"/>
                                          </p:stCondLst>
                                        </p:cTn>
                                        <p:tgtEl>
                                          <p:spTgt spid="3">
                                            <p:txEl>
                                              <p:pRg st="2" end="2"/>
                                            </p:txEl>
                                          </p:spTgt>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49" presetClass="entr" presetSubtype="0" decel="10000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p:cTn id="5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2"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5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795" y="-252623"/>
            <a:ext cx="8042276" cy="1336956"/>
          </a:xfrm>
        </p:spPr>
        <p:txBody>
          <a:bodyPr/>
          <a:lstStyle/>
          <a:p>
            <a:r>
              <a:rPr lang="en-US" dirty="0" smtClean="0"/>
              <a:t>“Fruit” Snacks? </a:t>
            </a:r>
            <a:endParaRPr lang="en-US" dirty="0"/>
          </a:p>
        </p:txBody>
      </p:sp>
      <p:pic>
        <p:nvPicPr>
          <p:cNvPr id="4" name="Content Placeholder 3" descr="FS.jpg"/>
          <p:cNvPicPr>
            <a:picLocks noGrp="1" noChangeAspect="1"/>
          </p:cNvPicPr>
          <p:nvPr>
            <p:ph idx="1"/>
          </p:nvPr>
        </p:nvPicPr>
        <p:blipFill rotWithShape="1">
          <a:blip r:embed="rId3">
            <a:extLst>
              <a:ext uri="{28A0092B-C50C-407E-A947-70E740481C1C}">
                <a14:useLocalDpi xmlns:a14="http://schemas.microsoft.com/office/drawing/2010/main" val="0"/>
              </a:ext>
            </a:extLst>
          </a:blip>
          <a:srcRect t="-4561" r="-15634"/>
          <a:stretch/>
        </p:blipFill>
        <p:spPr>
          <a:xfrm>
            <a:off x="379124" y="1187513"/>
            <a:ext cx="4833833" cy="5339071"/>
          </a:xfrm>
        </p:spPr>
      </p:pic>
      <p:sp>
        <p:nvSpPr>
          <p:cNvPr id="5" name="TextBox 4"/>
          <p:cNvSpPr txBox="1"/>
          <p:nvPr/>
        </p:nvSpPr>
        <p:spPr>
          <a:xfrm>
            <a:off x="4603124" y="3534013"/>
            <a:ext cx="4165599" cy="3323987"/>
          </a:xfrm>
          <a:prstGeom prst="rect">
            <a:avLst/>
          </a:prstGeom>
          <a:noFill/>
        </p:spPr>
        <p:txBody>
          <a:bodyPr wrap="square" rtlCol="0">
            <a:spAutoFit/>
          </a:bodyPr>
          <a:lstStyle/>
          <a:p>
            <a:pPr lvl="0" defTabSz="457200"/>
            <a:r>
              <a:rPr lang="en-US" sz="1200" dirty="0">
                <a:solidFill>
                  <a:prstClr val="black"/>
                </a:solidFill>
                <a:latin typeface="Calibri"/>
              </a:rPr>
              <a:t>Ingredients: </a:t>
            </a:r>
          </a:p>
          <a:p>
            <a:pPr lvl="0" defTabSz="457200"/>
            <a:r>
              <a:rPr lang="en-US" dirty="0">
                <a:solidFill>
                  <a:prstClr val="black"/>
                </a:solidFill>
                <a:latin typeface="Calibri"/>
              </a:rPr>
              <a:t>Juice from Concentrates (Grape, Pear, Peach, And Pineapple), Corn Syrup, Sugar, Modified Corn Starch, Fruit Purees (Strawberry, Raspberry, Orange, And Grape), Gelatin, Citric Acid, Lactic Acid, Natural And Artificial Flavors, Ascorbic Acid (Vitamin C), Alpha </a:t>
            </a:r>
            <a:r>
              <a:rPr lang="en-US" dirty="0" err="1">
                <a:solidFill>
                  <a:prstClr val="black"/>
                </a:solidFill>
                <a:latin typeface="Calibri"/>
              </a:rPr>
              <a:t>Tocopherol</a:t>
            </a:r>
            <a:r>
              <a:rPr lang="en-US" dirty="0">
                <a:solidFill>
                  <a:prstClr val="black"/>
                </a:solidFill>
                <a:latin typeface="Calibri"/>
              </a:rPr>
              <a:t> Acetate (Vitamin E), Vitamin A </a:t>
            </a:r>
            <a:r>
              <a:rPr lang="en-US" dirty="0" err="1">
                <a:solidFill>
                  <a:prstClr val="black"/>
                </a:solidFill>
                <a:latin typeface="Calibri"/>
              </a:rPr>
              <a:t>Palmitate</a:t>
            </a:r>
            <a:r>
              <a:rPr lang="en-US" dirty="0">
                <a:solidFill>
                  <a:prstClr val="black"/>
                </a:solidFill>
                <a:latin typeface="Calibri"/>
              </a:rPr>
              <a:t>, Sodium Citrate, Coconut Oil, Carnauba Wax, Red 40, Yellow 5, And Blue 1.</a:t>
            </a:r>
          </a:p>
          <a:p>
            <a:endParaRPr lang="en-US" dirty="0"/>
          </a:p>
        </p:txBody>
      </p:sp>
      <p:sp>
        <p:nvSpPr>
          <p:cNvPr id="6" name="TextBox 5"/>
          <p:cNvSpPr txBox="1"/>
          <p:nvPr/>
        </p:nvSpPr>
        <p:spPr>
          <a:xfrm>
            <a:off x="4603124" y="1077246"/>
            <a:ext cx="4151408" cy="2585323"/>
          </a:xfrm>
          <a:prstGeom prst="rect">
            <a:avLst/>
          </a:prstGeom>
          <a:noFill/>
        </p:spPr>
        <p:txBody>
          <a:bodyPr wrap="square" rtlCol="0">
            <a:spAutoFit/>
          </a:bodyPr>
          <a:lstStyle/>
          <a:p>
            <a:pPr marL="285750" indent="-285750">
              <a:buFont typeface="Arial"/>
              <a:buChar char="•"/>
            </a:pPr>
            <a:r>
              <a:rPr lang="en-US" sz="1600" dirty="0"/>
              <a:t>Made with real </a:t>
            </a:r>
            <a:r>
              <a:rPr lang="en-US" sz="1600" dirty="0" smtClean="0"/>
              <a:t>fruit (!)</a:t>
            </a:r>
            <a:endParaRPr lang="en-US" sz="1600" dirty="0"/>
          </a:p>
          <a:p>
            <a:pPr marL="285750" indent="-285750">
              <a:buFont typeface="Arial"/>
              <a:buChar char="•"/>
            </a:pPr>
            <a:r>
              <a:rPr lang="en-US" sz="1600" dirty="0"/>
              <a:t>No </a:t>
            </a:r>
            <a:r>
              <a:rPr lang="en-US" sz="1600" dirty="0" smtClean="0"/>
              <a:t>preservatives (!)</a:t>
            </a:r>
            <a:endParaRPr lang="en-US" sz="1600" dirty="0"/>
          </a:p>
          <a:p>
            <a:pPr marL="285750" indent="-285750">
              <a:buFont typeface="Arial"/>
              <a:buChar char="•"/>
            </a:pPr>
            <a:r>
              <a:rPr lang="en-US" sz="1600" dirty="0"/>
              <a:t>100% vitamin C daily value per </a:t>
            </a:r>
            <a:r>
              <a:rPr lang="en-US" sz="1600" dirty="0" smtClean="0"/>
              <a:t>serving (!)</a:t>
            </a:r>
            <a:endParaRPr lang="en-US" sz="1600" dirty="0"/>
          </a:p>
          <a:p>
            <a:pPr marL="285750" indent="-285750">
              <a:buFont typeface="Arial"/>
              <a:buChar char="•"/>
            </a:pPr>
            <a:r>
              <a:rPr lang="en-US" sz="1600" dirty="0"/>
              <a:t>25% vitamins A and E daily value per </a:t>
            </a:r>
            <a:r>
              <a:rPr lang="en-US" sz="1600" dirty="0" smtClean="0"/>
              <a:t>serving (!)</a:t>
            </a:r>
            <a:endParaRPr lang="en-US" sz="1600" dirty="0"/>
          </a:p>
          <a:p>
            <a:pPr marL="285750" indent="-285750">
              <a:buFont typeface="Arial"/>
              <a:buChar char="•"/>
            </a:pPr>
            <a:r>
              <a:rPr lang="en-US" sz="1600" dirty="0"/>
              <a:t>Gluten </a:t>
            </a:r>
            <a:r>
              <a:rPr lang="en-US" sz="1600" dirty="0" smtClean="0"/>
              <a:t>free (1)</a:t>
            </a:r>
          </a:p>
          <a:p>
            <a:endParaRPr lang="en-US" sz="1600" dirty="0"/>
          </a:p>
          <a:p>
            <a:r>
              <a:rPr lang="en-US" sz="1600" b="1" dirty="0" smtClean="0"/>
              <a:t>22 Packages for $3.98</a:t>
            </a:r>
            <a:endParaRPr lang="en-US" sz="1600" b="1" dirty="0"/>
          </a:p>
          <a:p>
            <a:endParaRPr lang="en-US" dirty="0"/>
          </a:p>
        </p:txBody>
      </p:sp>
    </p:spTree>
    <p:extLst>
      <p:ext uri="{BB962C8B-B14F-4D97-AF65-F5344CB8AC3E}">
        <p14:creationId xmlns:p14="http://schemas.microsoft.com/office/powerpoint/2010/main" val="42819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Healthy food, defined </a:t>
            </a:r>
            <a:endParaRPr lang="en-US" dirty="0"/>
          </a:p>
        </p:txBody>
      </p:sp>
      <p:sp>
        <p:nvSpPr>
          <p:cNvPr id="3" name="Content Placeholder 2"/>
          <p:cNvSpPr>
            <a:spLocks noGrp="1"/>
          </p:cNvSpPr>
          <p:nvPr>
            <p:ph idx="1"/>
          </p:nvPr>
        </p:nvSpPr>
        <p:spPr>
          <a:xfrm>
            <a:off x="549274" y="1600201"/>
            <a:ext cx="8594725" cy="4606924"/>
          </a:xfrm>
        </p:spPr>
        <p:txBody>
          <a:bodyPr>
            <a:normAutofit fontScale="70000" lnSpcReduction="20000"/>
          </a:bodyPr>
          <a:lstStyle/>
          <a:p>
            <a:pPr marL="0" indent="0">
              <a:buNone/>
            </a:pPr>
            <a:r>
              <a:rPr lang="en-US" sz="4800" dirty="0" smtClean="0"/>
              <a:t>Dietary Guidelines for Americans, 2015 expert report: </a:t>
            </a:r>
          </a:p>
          <a:p>
            <a:pPr marL="0" indent="0">
              <a:buNone/>
            </a:pPr>
            <a:r>
              <a:rPr lang="en-US" sz="4800" b="1" dirty="0" smtClean="0"/>
              <a:t>Higher </a:t>
            </a:r>
            <a:r>
              <a:rPr lang="en-US" sz="4800" b="1" dirty="0"/>
              <a:t>in fruits and vegetables, nuts and whole grains, and lower in salt, sugar and fat (and red and processed meat). </a:t>
            </a:r>
            <a:endParaRPr lang="en-US" sz="4800" b="1" dirty="0" smtClean="0"/>
          </a:p>
          <a:p>
            <a:pPr marL="0" indent="0">
              <a:buNone/>
            </a:pPr>
            <a:r>
              <a:rPr lang="en-US" sz="4800" dirty="0" smtClean="0"/>
              <a:t>Or a broader definition of “good food:” </a:t>
            </a:r>
          </a:p>
          <a:p>
            <a:pPr marL="0" indent="0">
              <a:buNone/>
            </a:pPr>
            <a:r>
              <a:rPr lang="en-US" sz="4400" b="1" dirty="0" smtClean="0"/>
              <a:t>“</a:t>
            </a:r>
            <a:r>
              <a:rPr lang="en-US" sz="4400" b="1" dirty="0"/>
              <a:t>healthy, green, fair and affordable.” </a:t>
            </a:r>
          </a:p>
          <a:p>
            <a:pPr marL="0" indent="0">
              <a:buNone/>
            </a:pPr>
            <a:endParaRPr lang="en-US" sz="4800" b="1" dirty="0"/>
          </a:p>
          <a:p>
            <a:endParaRPr lang="en-US" dirty="0"/>
          </a:p>
        </p:txBody>
      </p:sp>
    </p:spTree>
    <p:extLst>
      <p:ext uri="{BB962C8B-B14F-4D97-AF65-F5344CB8AC3E}">
        <p14:creationId xmlns:p14="http://schemas.microsoft.com/office/powerpoint/2010/main" val="212569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80">
                                          <p:stCondLst>
                                            <p:cond delay="0"/>
                                          </p:stCondLst>
                                        </p:cTn>
                                        <p:tgtEl>
                                          <p:spTgt spid="3">
                                            <p:txEl>
                                              <p:pRg st="2" end="2"/>
                                            </p:txEl>
                                          </p:spTgt>
                                        </p:tgtEl>
                                      </p:cBhvr>
                                    </p:animEffect>
                                    <p:anim calcmode="lin" valueType="num">
                                      <p:cBhvr>
                                        <p:cTn id="2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2" end="2"/>
                                            </p:txEl>
                                          </p:spTgt>
                                        </p:tgtEl>
                                      </p:cBhvr>
                                      <p:to x="100000" y="60000"/>
                                    </p:animScale>
                                    <p:animScale>
                                      <p:cBhvr>
                                        <p:cTn id="26" dur="166" decel="50000">
                                          <p:stCondLst>
                                            <p:cond delay="676"/>
                                          </p:stCondLst>
                                        </p:cTn>
                                        <p:tgtEl>
                                          <p:spTgt spid="3">
                                            <p:txEl>
                                              <p:pRg st="2" end="2"/>
                                            </p:txEl>
                                          </p:spTgt>
                                        </p:tgtEl>
                                      </p:cBhvr>
                                      <p:to x="100000" y="100000"/>
                                    </p:animScale>
                                    <p:animScale>
                                      <p:cBhvr>
                                        <p:cTn id="27" dur="26">
                                          <p:stCondLst>
                                            <p:cond delay="1312"/>
                                          </p:stCondLst>
                                        </p:cTn>
                                        <p:tgtEl>
                                          <p:spTgt spid="3">
                                            <p:txEl>
                                              <p:pRg st="2" end="2"/>
                                            </p:txEl>
                                          </p:spTgt>
                                        </p:tgtEl>
                                      </p:cBhvr>
                                      <p:to x="100000" y="80000"/>
                                    </p:animScale>
                                    <p:animScale>
                                      <p:cBhvr>
                                        <p:cTn id="28" dur="166" decel="50000">
                                          <p:stCondLst>
                                            <p:cond delay="1338"/>
                                          </p:stCondLst>
                                        </p:cTn>
                                        <p:tgtEl>
                                          <p:spTgt spid="3">
                                            <p:txEl>
                                              <p:pRg st="2" end="2"/>
                                            </p:txEl>
                                          </p:spTgt>
                                        </p:tgtEl>
                                      </p:cBhvr>
                                      <p:to x="100000" y="100000"/>
                                    </p:animScale>
                                    <p:animScale>
                                      <p:cBhvr>
                                        <p:cTn id="29" dur="26">
                                          <p:stCondLst>
                                            <p:cond delay="1642"/>
                                          </p:stCondLst>
                                        </p:cTn>
                                        <p:tgtEl>
                                          <p:spTgt spid="3">
                                            <p:txEl>
                                              <p:pRg st="2" end="2"/>
                                            </p:txEl>
                                          </p:spTgt>
                                        </p:tgtEl>
                                      </p:cBhvr>
                                      <p:to x="100000" y="90000"/>
                                    </p:animScale>
                                    <p:animScale>
                                      <p:cBhvr>
                                        <p:cTn id="30" dur="166" decel="50000">
                                          <p:stCondLst>
                                            <p:cond delay="1668"/>
                                          </p:stCondLst>
                                        </p:cTn>
                                        <p:tgtEl>
                                          <p:spTgt spid="3">
                                            <p:txEl>
                                              <p:pRg st="2" end="2"/>
                                            </p:txEl>
                                          </p:spTgt>
                                        </p:tgtEl>
                                      </p:cBhvr>
                                      <p:to x="100000" y="100000"/>
                                    </p:animScale>
                                    <p:animScale>
                                      <p:cBhvr>
                                        <p:cTn id="31" dur="26">
                                          <p:stCondLst>
                                            <p:cond delay="1808"/>
                                          </p:stCondLst>
                                        </p:cTn>
                                        <p:tgtEl>
                                          <p:spTgt spid="3">
                                            <p:txEl>
                                              <p:pRg st="2" end="2"/>
                                            </p:txEl>
                                          </p:spTgt>
                                        </p:tgtEl>
                                      </p:cBhvr>
                                      <p:to x="100000" y="95000"/>
                                    </p:animScale>
                                    <p:animScale>
                                      <p:cBhvr>
                                        <p:cTn id="32" dur="166" decel="50000">
                                          <p:stCondLst>
                                            <p:cond delay="1834"/>
                                          </p:stCondLst>
                                        </p:cTn>
                                        <p:tgtEl>
                                          <p:spTgt spid="3">
                                            <p:txEl>
                                              <p:pRg st="2" end="2"/>
                                            </p:txEl>
                                          </p:spTgt>
                                        </p:tgtEl>
                                      </p:cBhvr>
                                      <p:to x="100000" y="100000"/>
                                    </p:animScale>
                                  </p:childTnLst>
                                </p:cTn>
                              </p:par>
                              <p:par>
                                <p:cTn id="33" presetID="26" presetClass="entr" presetSubtype="0"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80">
                                          <p:stCondLst>
                                            <p:cond delay="0"/>
                                          </p:stCondLst>
                                        </p:cTn>
                                        <p:tgtEl>
                                          <p:spTgt spid="3">
                                            <p:txEl>
                                              <p:pRg st="3" end="3"/>
                                            </p:txEl>
                                          </p:spTgt>
                                        </p:tgtEl>
                                      </p:cBhvr>
                                    </p:animEffect>
                                    <p:anim calcmode="lin" valueType="num">
                                      <p:cBhvr>
                                        <p:cTn id="3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3" end="3"/>
                                            </p:txEl>
                                          </p:spTgt>
                                        </p:tgtEl>
                                      </p:cBhvr>
                                      <p:to x="100000" y="60000"/>
                                    </p:animScale>
                                    <p:animScale>
                                      <p:cBhvr>
                                        <p:cTn id="42" dur="166" decel="50000">
                                          <p:stCondLst>
                                            <p:cond delay="676"/>
                                          </p:stCondLst>
                                        </p:cTn>
                                        <p:tgtEl>
                                          <p:spTgt spid="3">
                                            <p:txEl>
                                              <p:pRg st="3" end="3"/>
                                            </p:txEl>
                                          </p:spTgt>
                                        </p:tgtEl>
                                      </p:cBhvr>
                                      <p:to x="100000" y="100000"/>
                                    </p:animScale>
                                    <p:animScale>
                                      <p:cBhvr>
                                        <p:cTn id="43" dur="26">
                                          <p:stCondLst>
                                            <p:cond delay="1312"/>
                                          </p:stCondLst>
                                        </p:cTn>
                                        <p:tgtEl>
                                          <p:spTgt spid="3">
                                            <p:txEl>
                                              <p:pRg st="3" end="3"/>
                                            </p:txEl>
                                          </p:spTgt>
                                        </p:tgtEl>
                                      </p:cBhvr>
                                      <p:to x="100000" y="80000"/>
                                    </p:animScale>
                                    <p:animScale>
                                      <p:cBhvr>
                                        <p:cTn id="44" dur="166" decel="50000">
                                          <p:stCondLst>
                                            <p:cond delay="1338"/>
                                          </p:stCondLst>
                                        </p:cTn>
                                        <p:tgtEl>
                                          <p:spTgt spid="3">
                                            <p:txEl>
                                              <p:pRg st="3" end="3"/>
                                            </p:txEl>
                                          </p:spTgt>
                                        </p:tgtEl>
                                      </p:cBhvr>
                                      <p:to x="100000" y="100000"/>
                                    </p:animScale>
                                    <p:animScale>
                                      <p:cBhvr>
                                        <p:cTn id="45" dur="26">
                                          <p:stCondLst>
                                            <p:cond delay="1642"/>
                                          </p:stCondLst>
                                        </p:cTn>
                                        <p:tgtEl>
                                          <p:spTgt spid="3">
                                            <p:txEl>
                                              <p:pRg st="3" end="3"/>
                                            </p:txEl>
                                          </p:spTgt>
                                        </p:tgtEl>
                                      </p:cBhvr>
                                      <p:to x="100000" y="90000"/>
                                    </p:animScale>
                                    <p:animScale>
                                      <p:cBhvr>
                                        <p:cTn id="46" dur="166" decel="50000">
                                          <p:stCondLst>
                                            <p:cond delay="1668"/>
                                          </p:stCondLst>
                                        </p:cTn>
                                        <p:tgtEl>
                                          <p:spTgt spid="3">
                                            <p:txEl>
                                              <p:pRg st="3" end="3"/>
                                            </p:txEl>
                                          </p:spTgt>
                                        </p:tgtEl>
                                      </p:cBhvr>
                                      <p:to x="100000" y="100000"/>
                                    </p:animScale>
                                    <p:animScale>
                                      <p:cBhvr>
                                        <p:cTn id="47" dur="26">
                                          <p:stCondLst>
                                            <p:cond delay="1808"/>
                                          </p:stCondLst>
                                        </p:cTn>
                                        <p:tgtEl>
                                          <p:spTgt spid="3">
                                            <p:txEl>
                                              <p:pRg st="3" end="3"/>
                                            </p:txEl>
                                          </p:spTgt>
                                        </p:tgtEl>
                                      </p:cBhvr>
                                      <p:to x="100000" y="95000"/>
                                    </p:animScale>
                                    <p:animScale>
                                      <p:cBhvr>
                                        <p:cTn id="48"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junk-food-pyramid (1).jpg"/>
          <p:cNvPicPr>
            <a:picLocks noGrp="1" noChangeAspect="1"/>
          </p:cNvPicPr>
          <p:nvPr>
            <p:ph idx="1"/>
          </p:nvPr>
        </p:nvPicPr>
        <p:blipFill rotWithShape="1">
          <a:blip r:embed="rId3">
            <a:extLst>
              <a:ext uri="{28A0092B-C50C-407E-A947-70E740481C1C}">
                <a14:useLocalDpi xmlns:a14="http://schemas.microsoft.com/office/drawing/2010/main" val="0"/>
              </a:ext>
            </a:extLst>
          </a:blip>
          <a:srcRect t="1140" r="1619" b="-775"/>
          <a:stretch/>
        </p:blipFill>
        <p:spPr>
          <a:xfrm>
            <a:off x="1501777" y="229543"/>
            <a:ext cx="5959474" cy="6628457"/>
          </a:xfrm>
        </p:spPr>
      </p:pic>
    </p:spTree>
    <p:extLst>
      <p:ext uri="{BB962C8B-B14F-4D97-AF65-F5344CB8AC3E}">
        <p14:creationId xmlns:p14="http://schemas.microsoft.com/office/powerpoint/2010/main" val="3939902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pic>
        <p:nvPicPr>
          <p:cNvPr id="4" name="Content Placeholder 3" descr="WHAT-IS-YOGA-PAGE.jpg"/>
          <p:cNvPicPr>
            <a:picLocks noGrp="1" noChangeAspect="1"/>
          </p:cNvPicPr>
          <p:nvPr>
            <p:ph idx="1"/>
          </p:nvPr>
        </p:nvPicPr>
        <p:blipFill>
          <a:blip r:embed="rId3" cstate="email">
            <a:extLst>
              <a:ext uri="{28A0092B-C50C-407E-A947-70E740481C1C}">
                <a14:useLocalDpi xmlns:a14="http://schemas.microsoft.com/office/drawing/2010/main" val="0"/>
              </a:ext>
            </a:extLst>
          </a:blip>
          <a:srcRect l="3881" r="3881"/>
          <a:stretch>
            <a:fillRect/>
          </a:stretch>
        </p:blipFill>
        <p:spPr>
          <a:xfrm>
            <a:off x="549275" y="504825"/>
            <a:ext cx="8042275" cy="5813425"/>
          </a:xfrm>
        </p:spPr>
      </p:pic>
    </p:spTree>
    <p:extLst>
      <p:ext uri="{BB962C8B-B14F-4D97-AF65-F5344CB8AC3E}">
        <p14:creationId xmlns:p14="http://schemas.microsoft.com/office/powerpoint/2010/main" val="52591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ast_food_neon1.jpg"/>
          <p:cNvPicPr>
            <a:picLocks noGrp="1" noChangeAspect="1"/>
          </p:cNvPicPr>
          <p:nvPr>
            <p:ph idx="1"/>
          </p:nvPr>
        </p:nvPicPr>
        <p:blipFill rotWithShape="1">
          <a:blip r:embed="rId3">
            <a:extLst>
              <a:ext uri="{28A0092B-C50C-407E-A947-70E740481C1C}">
                <a14:useLocalDpi xmlns:a14="http://schemas.microsoft.com/office/drawing/2010/main" val="0"/>
              </a:ext>
            </a:extLst>
          </a:blip>
          <a:srcRect l="1" r="-63210" b="-99848"/>
          <a:stretch/>
        </p:blipFill>
        <p:spPr>
          <a:xfrm>
            <a:off x="787400" y="381000"/>
            <a:ext cx="8042275" cy="5984875"/>
          </a:xfrm>
        </p:spPr>
      </p:pic>
      <p:pic>
        <p:nvPicPr>
          <p:cNvPr id="5" name="Picture 4" descr="soda aisle.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006264" y="3375622"/>
            <a:ext cx="4702175" cy="3139477"/>
          </a:xfrm>
          <a:prstGeom prst="rect">
            <a:avLst/>
          </a:prstGeom>
        </p:spPr>
      </p:pic>
    </p:spTree>
    <p:extLst>
      <p:ext uri="{BB962C8B-B14F-4D97-AF65-F5344CB8AC3E}">
        <p14:creationId xmlns:p14="http://schemas.microsoft.com/office/powerpoint/2010/main" val="224676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style.rotation</p:attrName>
                                        </p:attrNameLst>
                                      </p:cBhvr>
                                      <p:tavLst>
                                        <p:tav tm="0">
                                          <p:val>
                                            <p:fltVal val="720"/>
                                          </p:val>
                                        </p:tav>
                                        <p:tav tm="100000">
                                          <p:val>
                                            <p:fltVal val="0"/>
                                          </p:val>
                                        </p:tav>
                                      </p:tavLst>
                                    </p:anim>
                                    <p:anim calcmode="lin" valueType="num">
                                      <p:cBhvr>
                                        <p:cTn id="27" dur="2000" fill="hold"/>
                                        <p:tgtEl>
                                          <p:spTgt spid="5"/>
                                        </p:tgtEl>
                                        <p:attrNameLst>
                                          <p:attrName>ppt_h</p:attrName>
                                        </p:attrNameLst>
                                      </p:cBhvr>
                                      <p:tavLst>
                                        <p:tav tm="0">
                                          <p:val>
                                            <p:fltVal val="0"/>
                                          </p:val>
                                        </p:tav>
                                        <p:tav tm="100000">
                                          <p:val>
                                            <p:strVal val="#ppt_h"/>
                                          </p:val>
                                        </p:tav>
                                      </p:tavLst>
                                    </p:anim>
                                    <p:anim calcmode="lin" valueType="num">
                                      <p:cBhvr>
                                        <p:cTn id="28"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76791"/>
            <a:ext cx="8042276" cy="1336956"/>
          </a:xfrm>
        </p:spPr>
        <p:txBody>
          <a:bodyPr/>
          <a:lstStyle/>
          <a:p>
            <a:r>
              <a:rPr lang="en-US" dirty="0" smtClean="0"/>
              <a:t>Target Marketing</a:t>
            </a:r>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l="4184" r="4184"/>
          <a:stretch>
            <a:fillRect/>
          </a:stretch>
        </p:blipFill>
        <p:spPr>
          <a:prstGeom prst="rect">
            <a:avLst/>
          </a:prstGeom>
        </p:spPr>
      </p:pic>
    </p:spTree>
    <p:extLst>
      <p:ext uri="{BB962C8B-B14F-4D97-AF65-F5344CB8AC3E}">
        <p14:creationId xmlns:p14="http://schemas.microsoft.com/office/powerpoint/2010/main" val="2476914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5797"/>
            <a:ext cx="8042276" cy="1336956"/>
          </a:xfrm>
        </p:spPr>
        <p:txBody>
          <a:bodyPr/>
          <a:lstStyle/>
          <a:p>
            <a:r>
              <a:rPr lang="en-US" dirty="0" smtClean="0"/>
              <a:t>A Food Environment </a:t>
            </a:r>
            <a:br>
              <a:rPr lang="en-US" dirty="0" smtClean="0"/>
            </a:br>
            <a:r>
              <a:rPr lang="en-US" dirty="0" smtClean="0"/>
              <a:t>that Impacts Health</a:t>
            </a:r>
            <a:endParaRPr lang="en-US" dirty="0"/>
          </a:p>
        </p:txBody>
      </p:sp>
      <p:sp>
        <p:nvSpPr>
          <p:cNvPr id="3" name="Content Placeholder 2"/>
          <p:cNvSpPr>
            <a:spLocks noGrp="1"/>
          </p:cNvSpPr>
          <p:nvPr>
            <p:ph idx="1"/>
          </p:nvPr>
        </p:nvSpPr>
        <p:spPr>
          <a:xfrm>
            <a:off x="549275" y="1660434"/>
            <a:ext cx="8042276" cy="4797424"/>
          </a:xfrm>
        </p:spPr>
        <p:txBody>
          <a:bodyPr/>
          <a:lstStyle/>
          <a:p>
            <a:pPr marL="0" indent="0">
              <a:buNone/>
            </a:pPr>
            <a:r>
              <a:rPr lang="en-US" b="1" dirty="0" smtClean="0"/>
              <a:t>“Food </a:t>
            </a:r>
            <a:r>
              <a:rPr lang="en-US" b="1" dirty="0"/>
              <a:t>systems generate and exacerbate key health disparities in the United </a:t>
            </a:r>
            <a:r>
              <a:rPr lang="en-US" b="1" dirty="0" smtClean="0"/>
              <a:t>States.”</a:t>
            </a:r>
          </a:p>
          <a:p>
            <a:pPr marL="0" indent="0">
              <a:buNone/>
            </a:pPr>
            <a:r>
              <a:rPr lang="en-US" i="1" dirty="0"/>
              <a:t>Health disparities </a:t>
            </a:r>
            <a:r>
              <a:rPr lang="en-US" dirty="0"/>
              <a:t>refer </a:t>
            </a:r>
            <a:r>
              <a:rPr lang="en-US" dirty="0" smtClean="0"/>
              <a:t>to gaps </a:t>
            </a:r>
            <a:r>
              <a:rPr lang="en-US" dirty="0"/>
              <a:t>in health status (e.g., life expectancy, infant and maternal mortality rates, obesity and diet-related disease, and other measures) among groups </a:t>
            </a:r>
            <a:r>
              <a:rPr lang="en-US" dirty="0" smtClean="0"/>
              <a:t>of people </a:t>
            </a:r>
            <a:r>
              <a:rPr lang="en-US" dirty="0"/>
              <a:t>based on differences in factors such as socioeconomic status (SES), race, ethnicity, immigration status, environmental exposures, gender, education, disability, geographic location, or sexual </a:t>
            </a:r>
            <a:r>
              <a:rPr lang="en-US" dirty="0" smtClean="0"/>
              <a:t>orientation.</a:t>
            </a:r>
          </a:p>
          <a:p>
            <a:pPr marL="0" indent="0">
              <a:buNone/>
            </a:pPr>
            <a:r>
              <a:rPr lang="en-US" dirty="0"/>
              <a:t>—</a:t>
            </a:r>
            <a:r>
              <a:rPr lang="en-US" i="1" dirty="0" smtClean="0"/>
              <a:t>Johns Hopkins Center for Livable Future 2015 </a:t>
            </a:r>
            <a:endParaRPr lang="en-US" i="1" dirty="0"/>
          </a:p>
          <a:p>
            <a:pPr marL="0" indent="0">
              <a:buNone/>
            </a:pP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57022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593</TotalTime>
  <Words>1735</Words>
  <Application>Microsoft Office PowerPoint</Application>
  <PresentationFormat>On-screen Show (4:3)</PresentationFormat>
  <Paragraphs>108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Breeze</vt:lpstr>
      <vt:lpstr>Imagining a (Real?) Culture of Health</vt:lpstr>
      <vt:lpstr>What is “healthy” food, anyway?</vt:lpstr>
      <vt:lpstr>“Fruit” Snacks? </vt:lpstr>
      <vt:lpstr>Healthy food, defined </vt:lpstr>
      <vt:lpstr>PowerPoint Presentation</vt:lpstr>
      <vt:lpstr> </vt:lpstr>
      <vt:lpstr>PowerPoint Presentation</vt:lpstr>
      <vt:lpstr>Target Marketing</vt:lpstr>
      <vt:lpstr>A Food Environment  that Impacts Health</vt:lpstr>
      <vt:lpstr>Major Sources  of Health Disparities</vt:lpstr>
      <vt:lpstr>Junk Food Marketing </vt:lpstr>
      <vt:lpstr>A Disproportionate Disease Burden: Diabetes</vt:lpstr>
      <vt:lpstr>Heart and Liver Disease</vt:lpstr>
      <vt:lpstr>Solutions?</vt:lpstr>
      <vt:lpstr>Transforming the  Food Environment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Imagining a (Real) Culture of Health</dc:title>
  <dc:creator>Laura MacCleery</dc:creator>
  <cp:lastModifiedBy>ccordovi</cp:lastModifiedBy>
  <cp:revision>30</cp:revision>
  <cp:lastPrinted>2015-05-20T12:53:03Z</cp:lastPrinted>
  <dcterms:created xsi:type="dcterms:W3CDTF">2015-05-20T02:39:09Z</dcterms:created>
  <dcterms:modified xsi:type="dcterms:W3CDTF">2015-05-20T22:08:11Z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567190002</vt:i4>
  </property>
  <property fmtid="{D5CDD505-2E9C-101B-9397-08002B2CF9AE}" pid="3" name="_NewReviewCycle">
    <vt:lpwstr/>
  </property>
  <property fmtid="{D5CDD505-2E9C-101B-9397-08002B2CF9AE}" pid="4" name="_EmailSubject">
    <vt:lpwstr>Powerpoint from today for web site</vt:lpwstr>
  </property>
  <property fmtid="{D5CDD505-2E9C-101B-9397-08002B2CF9AE}" pid="5" name="_AuthorEmail">
    <vt:lpwstr>ccordovi@aft.org</vt:lpwstr>
  </property>
  <property fmtid="{D5CDD505-2E9C-101B-9397-08002B2CF9AE}" pid="6" name="_AuthorEmailDisplayName">
    <vt:lpwstr>Connie Cordovilla, Human Rights &amp; Community Relations</vt:lpwstr>
  </property>
</Properties>
</file>