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15"/>
  </p:notesMasterIdLst>
  <p:handoutMasterIdLst>
    <p:handoutMasterId r:id="rId16"/>
  </p:handoutMasterIdLst>
  <p:sldIdLst>
    <p:sldId id="330" r:id="rId2"/>
    <p:sldId id="437" r:id="rId3"/>
    <p:sldId id="537" r:id="rId4"/>
    <p:sldId id="527" r:id="rId5"/>
    <p:sldId id="531" r:id="rId6"/>
    <p:sldId id="529" r:id="rId7"/>
    <p:sldId id="528" r:id="rId8"/>
    <p:sldId id="532" r:id="rId9"/>
    <p:sldId id="520" r:id="rId10"/>
    <p:sldId id="525" r:id="rId11"/>
    <p:sldId id="534" r:id="rId12"/>
    <p:sldId id="535" r:id="rId13"/>
    <p:sldId id="536" r:id="rId14"/>
  </p:sldIdLst>
  <p:sldSz cx="9144000" cy="6858000" type="screen4x3"/>
  <p:notesSz cx="7019925" cy="930592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Burris" initials="SB" lastIdx="7" clrIdx="0"/>
  <p:cmAuthor id="7" name="SARAH HEARD" initials="SLH" lastIdx="2" clrIdx="7"/>
  <p:cmAuthor id="1" name="Susan K. Hollman" initials="SKH" lastIdx="3" clrIdx="1"/>
  <p:cmAuthor id="8" name="Tom Dudley" initials="TD" lastIdx="1" clrIdx="8"/>
  <p:cmAuthor id="2" name="BTF" initials="B" lastIdx="9" clrIdx="2"/>
  <p:cmAuthor id="3" name="BERNADETTE FORTENBAUGH" initials="BF" lastIdx="67" clrIdx="3"/>
  <p:cmAuthor id="4" name="Magdaline H. DeSousa" initials="MHD" lastIdx="7" clrIdx="4"/>
  <p:cmAuthor id="5" name="Information Technology" initials="IT" lastIdx="5" clrIdx="5"/>
  <p:cmAuthor id="6" name="Jeannine Cramer" initials=""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FF66"/>
    <a:srgbClr val="E59D4D"/>
    <a:srgbClr val="0000FF"/>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83304"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36" d="100"/>
          <a:sy n="36" d="100"/>
        </p:scale>
        <p:origin x="-2381" y="-77"/>
      </p:cViewPr>
      <p:guideLst>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1273" cy="465216"/>
          </a:xfrm>
          <a:prstGeom prst="rect">
            <a:avLst/>
          </a:prstGeom>
        </p:spPr>
        <p:txBody>
          <a:bodyPr vert="horz" lIns="91881" tIns="45941" rIns="91881" bIns="45941" rtlCol="0"/>
          <a:lstStyle>
            <a:lvl1pPr algn="l">
              <a:defRPr sz="1200"/>
            </a:lvl1pPr>
          </a:lstStyle>
          <a:p>
            <a:endParaRPr lang="en-US" dirty="0"/>
          </a:p>
        </p:txBody>
      </p:sp>
      <p:sp>
        <p:nvSpPr>
          <p:cNvPr id="3" name="Date Placeholder 2"/>
          <p:cNvSpPr>
            <a:spLocks noGrp="1"/>
          </p:cNvSpPr>
          <p:nvPr>
            <p:ph type="dt" sz="quarter" idx="1"/>
          </p:nvPr>
        </p:nvSpPr>
        <p:spPr>
          <a:xfrm>
            <a:off x="3977054" y="6"/>
            <a:ext cx="3041273" cy="465216"/>
          </a:xfrm>
          <a:prstGeom prst="rect">
            <a:avLst/>
          </a:prstGeom>
        </p:spPr>
        <p:txBody>
          <a:bodyPr vert="horz" lIns="91881" tIns="45941" rIns="91881" bIns="45941" rtlCol="0"/>
          <a:lstStyle>
            <a:lvl1pPr algn="r">
              <a:defRPr sz="1200"/>
            </a:lvl1pPr>
          </a:lstStyle>
          <a:p>
            <a:r>
              <a:rPr lang="en-US" dirty="0" smtClean="0"/>
              <a:t>February 2014</a:t>
            </a:r>
            <a:endParaRPr lang="en-US" dirty="0"/>
          </a:p>
        </p:txBody>
      </p:sp>
      <p:sp>
        <p:nvSpPr>
          <p:cNvPr id="4" name="Footer Placeholder 3"/>
          <p:cNvSpPr>
            <a:spLocks noGrp="1"/>
          </p:cNvSpPr>
          <p:nvPr>
            <p:ph type="ftr" sz="quarter" idx="2"/>
          </p:nvPr>
        </p:nvSpPr>
        <p:spPr>
          <a:xfrm>
            <a:off x="1" y="8839115"/>
            <a:ext cx="3041273" cy="465216"/>
          </a:xfrm>
          <a:prstGeom prst="rect">
            <a:avLst/>
          </a:prstGeom>
        </p:spPr>
        <p:txBody>
          <a:bodyPr vert="horz" lIns="91881" tIns="45941" rIns="91881" bIns="45941" rtlCol="0" anchor="b"/>
          <a:lstStyle>
            <a:lvl1pPr algn="l">
              <a:defRPr sz="1200"/>
            </a:lvl1pPr>
          </a:lstStyle>
          <a:p>
            <a:r>
              <a:rPr lang="en-US" dirty="0" smtClean="0"/>
              <a:t>Health Insurance Literacy</a:t>
            </a:r>
            <a:endParaRPr lang="en-US" dirty="0"/>
          </a:p>
        </p:txBody>
      </p:sp>
      <p:sp>
        <p:nvSpPr>
          <p:cNvPr id="5" name="Slide Number Placeholder 4"/>
          <p:cNvSpPr>
            <a:spLocks noGrp="1"/>
          </p:cNvSpPr>
          <p:nvPr>
            <p:ph type="sldNum" sz="quarter" idx="3"/>
          </p:nvPr>
        </p:nvSpPr>
        <p:spPr>
          <a:xfrm>
            <a:off x="3977054" y="8839115"/>
            <a:ext cx="3041273" cy="465216"/>
          </a:xfrm>
          <a:prstGeom prst="rect">
            <a:avLst/>
          </a:prstGeom>
        </p:spPr>
        <p:txBody>
          <a:bodyPr vert="horz" lIns="91881" tIns="45941" rIns="91881" bIns="45941" rtlCol="0" anchor="b"/>
          <a:lstStyle>
            <a:lvl1pPr algn="r">
              <a:defRPr sz="1200"/>
            </a:lvl1pPr>
          </a:lstStyle>
          <a:p>
            <a:fld id="{C4D59DB9-ED94-41AE-B4B7-5AEBFE6D94C0}" type="slidenum">
              <a:rPr lang="en-US" smtClean="0"/>
              <a:t>‹#›</a:t>
            </a:fld>
            <a:endParaRPr lang="en-US" dirty="0"/>
          </a:p>
        </p:txBody>
      </p:sp>
    </p:spTree>
    <p:extLst>
      <p:ext uri="{BB962C8B-B14F-4D97-AF65-F5344CB8AC3E}">
        <p14:creationId xmlns:p14="http://schemas.microsoft.com/office/powerpoint/2010/main" val="35810590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41966" cy="465296"/>
          </a:xfrm>
          <a:prstGeom prst="rect">
            <a:avLst/>
          </a:prstGeom>
        </p:spPr>
        <p:txBody>
          <a:bodyPr vert="horz" lIns="93956" tIns="46976" rIns="93956" bIns="46976" rtlCol="0"/>
          <a:lstStyle>
            <a:lvl1pPr algn="l">
              <a:defRPr sz="1200"/>
            </a:lvl1pPr>
          </a:lstStyle>
          <a:p>
            <a:endParaRPr lang="en-US" dirty="0"/>
          </a:p>
        </p:txBody>
      </p:sp>
      <p:sp>
        <p:nvSpPr>
          <p:cNvPr id="3" name="Date Placeholder 2"/>
          <p:cNvSpPr>
            <a:spLocks noGrp="1"/>
          </p:cNvSpPr>
          <p:nvPr>
            <p:ph type="dt" idx="1"/>
          </p:nvPr>
        </p:nvSpPr>
        <p:spPr>
          <a:xfrm>
            <a:off x="3976339" y="1"/>
            <a:ext cx="3041966" cy="465296"/>
          </a:xfrm>
          <a:prstGeom prst="rect">
            <a:avLst/>
          </a:prstGeom>
        </p:spPr>
        <p:txBody>
          <a:bodyPr vert="horz" lIns="93956" tIns="46976" rIns="93956" bIns="46976" rtlCol="0"/>
          <a:lstStyle>
            <a:lvl1pPr algn="r">
              <a:defRPr sz="1200"/>
            </a:lvl1pPr>
          </a:lstStyle>
          <a:p>
            <a:r>
              <a:rPr lang="en-US" dirty="0" smtClean="0"/>
              <a:t>February 2014</a:t>
            </a:r>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956" tIns="46976" rIns="93956" bIns="46976" rtlCol="0" anchor="ctr"/>
          <a:lstStyle/>
          <a:p>
            <a:endParaRPr lang="en-US" dirty="0"/>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956" tIns="46976" rIns="93956" bIns="4697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6" y="8839014"/>
            <a:ext cx="3041966" cy="465296"/>
          </a:xfrm>
          <a:prstGeom prst="rect">
            <a:avLst/>
          </a:prstGeom>
        </p:spPr>
        <p:txBody>
          <a:bodyPr vert="horz" lIns="93956" tIns="46976" rIns="93956" bIns="46976" rtlCol="0" anchor="b"/>
          <a:lstStyle>
            <a:lvl1pPr algn="l">
              <a:defRPr sz="1200"/>
            </a:lvl1pPr>
          </a:lstStyle>
          <a:p>
            <a:r>
              <a:rPr lang="en-US" dirty="0" smtClean="0"/>
              <a:t>Health Insurance Literacy</a:t>
            </a:r>
            <a:endParaRPr lang="en-US" dirty="0"/>
          </a:p>
        </p:txBody>
      </p:sp>
      <p:sp>
        <p:nvSpPr>
          <p:cNvPr id="7" name="Slide Number Placeholder 6"/>
          <p:cNvSpPr>
            <a:spLocks noGrp="1"/>
          </p:cNvSpPr>
          <p:nvPr>
            <p:ph type="sldNum" sz="quarter" idx="5"/>
          </p:nvPr>
        </p:nvSpPr>
        <p:spPr>
          <a:xfrm>
            <a:off x="3976339" y="8839014"/>
            <a:ext cx="3041966" cy="465296"/>
          </a:xfrm>
          <a:prstGeom prst="rect">
            <a:avLst/>
          </a:prstGeom>
        </p:spPr>
        <p:txBody>
          <a:bodyPr vert="horz" lIns="93956" tIns="46976" rIns="93956" bIns="46976" rtlCol="0" anchor="b"/>
          <a:lstStyle>
            <a:lvl1pPr algn="r">
              <a:defRPr sz="1200"/>
            </a:lvl1pPr>
          </a:lstStyle>
          <a:p>
            <a:fld id="{6BB00B32-82F3-4028-BDE7-4E6158195F2F}" type="slidenum">
              <a:rPr lang="en-US" smtClean="0"/>
              <a:t>‹#›</a:t>
            </a:fld>
            <a:endParaRPr lang="en-US" dirty="0"/>
          </a:p>
        </p:txBody>
      </p:sp>
    </p:spTree>
    <p:extLst>
      <p:ext uri="{BB962C8B-B14F-4D97-AF65-F5344CB8AC3E}">
        <p14:creationId xmlns:p14="http://schemas.microsoft.com/office/powerpoint/2010/main" val="2773382997"/>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Bef>
        <a:spcPts val="600"/>
      </a:spcBef>
      <a:defRPr sz="1200" kern="1200">
        <a:solidFill>
          <a:schemeClr val="tx1"/>
        </a:solidFill>
        <a:latin typeface="+mn-lt"/>
        <a:ea typeface="+mn-ea"/>
        <a:cs typeface="+mn-cs"/>
      </a:defRPr>
    </a:lvl1pPr>
    <a:lvl2pPr marL="457200" algn="l" defTabSz="914400" rtl="0" eaLnBrk="1" latinLnBrk="0" hangingPunct="1">
      <a:spcBef>
        <a:spcPts val="600"/>
      </a:spcBef>
      <a:defRPr sz="1200" kern="1200">
        <a:solidFill>
          <a:schemeClr val="tx1"/>
        </a:solidFill>
        <a:latin typeface="+mn-lt"/>
        <a:ea typeface="+mn-ea"/>
        <a:cs typeface="+mn-cs"/>
      </a:defRPr>
    </a:lvl2pPr>
    <a:lvl3pPr marL="914400" algn="l" defTabSz="914400" rtl="0" eaLnBrk="1" latinLnBrk="0" hangingPunct="1">
      <a:spcBef>
        <a:spcPts val="600"/>
      </a:spcBef>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care.gov/immigrant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healthcare.gov/immigrants/lawfully-present-immigrants/" TargetMode="External"/><Relationship Id="rId4" Type="http://schemas.openxmlformats.org/officeDocument/2006/relationships/hyperlink" Target="http://www.ice.gov/doclib/ero-outreach/pdf/ice-aca-memo.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Centers for Medicare and Medicaid Services National Training Program Module 7 Medicare Preventive Services" title="Cover Page"/>
          <p:cNvSpPr>
            <a:spLocks noGrp="1" noRot="1" noChangeAspect="1"/>
          </p:cNvSpPr>
          <p:nvPr>
            <p:ph type="sldImg"/>
          </p:nvPr>
        </p:nvSpPr>
        <p:spPr/>
      </p:sp>
      <p:sp>
        <p:nvSpPr>
          <p:cNvPr id="3" name="Notes Placeholder 2"/>
          <p:cNvSpPr>
            <a:spLocks noGrp="1"/>
          </p:cNvSpPr>
          <p:nvPr>
            <p:ph type="body" idx="1"/>
          </p:nvPr>
        </p:nvSpPr>
        <p:spPr>
          <a:xfrm>
            <a:off x="1013995" y="4342774"/>
            <a:ext cx="5537942" cy="4470698"/>
          </a:xfrm>
        </p:spPr>
        <p:txBody>
          <a:bodyPr/>
          <a:lstStyle/>
          <a:p>
            <a:endParaRPr lang="en-US" baseline="0" dirty="0" smtClean="0">
              <a:ea typeface="ＭＳ Ｐゴシック" pitchFamily="34" charset="-128"/>
            </a:endParaRPr>
          </a:p>
        </p:txBody>
      </p:sp>
      <p:sp>
        <p:nvSpPr>
          <p:cNvPr id="6" name="Slide Number Placeholder 5"/>
          <p:cNvSpPr>
            <a:spLocks noGrp="1"/>
          </p:cNvSpPr>
          <p:nvPr>
            <p:ph type="sldNum" sz="quarter" idx="12"/>
          </p:nvPr>
        </p:nvSpPr>
        <p:spPr/>
        <p:txBody>
          <a:bodyPr/>
          <a:lstStyle/>
          <a:p>
            <a:pPr>
              <a:defRPr/>
            </a:pPr>
            <a:fld id="{A35EDB75-A320-4BDD-BF36-287FFD451107}" type="slidenum">
              <a:rPr lang="en-US" smtClean="0">
                <a:solidFill>
                  <a:prstClr val="black"/>
                </a:solidFill>
              </a:rPr>
              <a:pPr>
                <a:defRPr/>
              </a:pPr>
              <a:t>1</a:t>
            </a:fld>
            <a:endParaRPr lang="en-US" dirty="0">
              <a:solidFill>
                <a:prstClr val="black"/>
              </a:solidFill>
            </a:endParaRPr>
          </a:p>
        </p:txBody>
      </p:sp>
      <p:sp>
        <p:nvSpPr>
          <p:cNvPr id="4" name="Date Placeholder 3"/>
          <p:cNvSpPr>
            <a:spLocks noGrp="1"/>
          </p:cNvSpPr>
          <p:nvPr>
            <p:ph type="dt" idx="13"/>
          </p:nvPr>
        </p:nvSpPr>
        <p:spPr/>
        <p:txBody>
          <a:bodyPr/>
          <a:lstStyle/>
          <a:p>
            <a:r>
              <a:rPr lang="en-US" dirty="0" smtClean="0"/>
              <a:t>February 2014</a:t>
            </a:r>
            <a:endParaRPr lang="en-US" dirty="0"/>
          </a:p>
        </p:txBody>
      </p:sp>
    </p:spTree>
    <p:extLst>
      <p:ext uri="{BB962C8B-B14F-4D97-AF65-F5344CB8AC3E}">
        <p14:creationId xmlns:p14="http://schemas.microsoft.com/office/powerpoint/2010/main" val="367886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February 2014</a:t>
            </a:r>
            <a:endParaRPr lang="en-US" dirty="0"/>
          </a:p>
        </p:txBody>
      </p:sp>
      <p:sp>
        <p:nvSpPr>
          <p:cNvPr id="5" name="Slide Number Placeholder 4"/>
          <p:cNvSpPr>
            <a:spLocks noGrp="1"/>
          </p:cNvSpPr>
          <p:nvPr>
            <p:ph type="sldNum" sz="quarter" idx="11"/>
          </p:nvPr>
        </p:nvSpPr>
        <p:spPr/>
        <p:txBody>
          <a:bodyPr/>
          <a:lstStyle/>
          <a:p>
            <a:fld id="{6BB00B32-82F3-4028-BDE7-4E6158195F2F}" type="slidenum">
              <a:rPr lang="en-US" smtClean="0"/>
              <a:t>11</a:t>
            </a:fld>
            <a:endParaRPr lang="en-US" dirty="0"/>
          </a:p>
        </p:txBody>
      </p:sp>
    </p:spTree>
    <p:extLst>
      <p:ext uri="{BB962C8B-B14F-4D97-AF65-F5344CB8AC3E}">
        <p14:creationId xmlns:p14="http://schemas.microsoft.com/office/powerpoint/2010/main" val="287306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9507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13</a:t>
            </a:fld>
            <a:endParaRPr lang="en-US" dirty="0"/>
          </a:p>
        </p:txBody>
      </p:sp>
      <p:sp>
        <p:nvSpPr>
          <p:cNvPr id="7" name="Footer Placeholder 4"/>
          <p:cNvSpPr>
            <a:spLocks noGrp="1"/>
          </p:cNvSpPr>
          <p:nvPr>
            <p:ph type="ftr" sz="quarter" idx="11"/>
          </p:nvPr>
        </p:nvSpPr>
        <p:spPr/>
        <p:txBody>
          <a:bodyPr/>
          <a:lstStyle/>
          <a:p>
            <a:r>
              <a:rPr lang="en-US" dirty="0" smtClean="0"/>
              <a:t>Health Insurance Marketplace 101</a:t>
            </a:r>
            <a:endParaRPr lang="en-US" dirty="0"/>
          </a:p>
        </p:txBody>
      </p:sp>
      <p:sp>
        <p:nvSpPr>
          <p:cNvPr id="4" name="Date Placeholder 3"/>
          <p:cNvSpPr>
            <a:spLocks noGrp="1"/>
          </p:cNvSpPr>
          <p:nvPr>
            <p:ph type="dt" idx="13"/>
          </p:nvPr>
        </p:nvSpPr>
        <p:spPr/>
        <p:txBody>
          <a:bodyPr/>
          <a:lstStyle/>
          <a:p>
            <a:r>
              <a:rPr lang="en-US" smtClean="0"/>
              <a:t>November 2013</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27063"/>
            <a:ext cx="4657725" cy="3492500"/>
          </a:xfrm>
        </p:spPr>
      </p:sp>
      <p:sp>
        <p:nvSpPr>
          <p:cNvPr id="3" name="Notes Placeholder 2"/>
          <p:cNvSpPr>
            <a:spLocks noGrp="1"/>
          </p:cNvSpPr>
          <p:nvPr>
            <p:ph type="body" idx="1"/>
          </p:nvPr>
        </p:nvSpPr>
        <p:spPr/>
        <p:txBody>
          <a:bodyPr>
            <a:normAutofit/>
          </a:bodyPr>
          <a:lstStyle/>
          <a:p>
            <a:pPr marL="171415" indent="-171415" defTabSz="929650">
              <a:spcBef>
                <a:spcPts val="608"/>
              </a:spcBef>
              <a:buFont typeface="Arial" panose="020B0604020202020204" pitchFamily="34" charset="0"/>
              <a:buChar char="•"/>
              <a:defRPr/>
            </a:pPr>
            <a:r>
              <a:rPr lang="en-US" sz="1100" dirty="0"/>
              <a:t>So I couldn’t be happier to tell you that during open enrollment </a:t>
            </a:r>
            <a:r>
              <a:rPr lang="en-US" sz="1100" dirty="0" smtClean="0"/>
              <a:t>we’ve enrolled</a:t>
            </a:r>
            <a:r>
              <a:rPr lang="en-US" sz="1100" baseline="0" dirty="0" smtClean="0"/>
              <a:t> a</a:t>
            </a:r>
            <a:r>
              <a:rPr lang="en-US" sz="1100" dirty="0" smtClean="0"/>
              <a:t>bout 11.6</a:t>
            </a:r>
            <a:r>
              <a:rPr lang="en-US" sz="1100" baseline="0" dirty="0" smtClean="0"/>
              <a:t> </a:t>
            </a:r>
            <a:r>
              <a:rPr lang="en-US" sz="1100" dirty="0" smtClean="0"/>
              <a:t>million and counting.</a:t>
            </a:r>
            <a:r>
              <a:rPr lang="en-US" sz="1100" baseline="0" dirty="0" smtClean="0"/>
              <a:t> </a:t>
            </a:r>
          </a:p>
          <a:p>
            <a:pPr marL="171415" indent="-171415" defTabSz="929650">
              <a:spcBef>
                <a:spcPts val="608"/>
              </a:spcBef>
              <a:buFont typeface="Arial" panose="020B0604020202020204" pitchFamily="34" charset="0"/>
              <a:buChar char="•"/>
              <a:defRPr/>
            </a:pPr>
            <a:r>
              <a:rPr lang="en-US" sz="1100" baseline="0" dirty="0" smtClean="0"/>
              <a:t>Of those enrolled, </a:t>
            </a:r>
            <a:r>
              <a:rPr lang="en-US" sz="1100" dirty="0" smtClean="0"/>
              <a:t> </a:t>
            </a:r>
            <a:endParaRPr lang="en-US" sz="1100" dirty="0"/>
          </a:p>
          <a:p>
            <a:pPr marL="171415" indent="-171415" defTabSz="929650">
              <a:spcBef>
                <a:spcPts val="608"/>
              </a:spcBef>
              <a:buFont typeface="Arial" panose="020B0604020202020204" pitchFamily="34" charset="0"/>
              <a:buChar char="•"/>
              <a:defRPr/>
            </a:pPr>
            <a:r>
              <a:rPr lang="en-US" sz="1100" dirty="0"/>
              <a:t>8.6 million </a:t>
            </a:r>
            <a:r>
              <a:rPr lang="en-US" sz="1100" dirty="0" smtClean="0"/>
              <a:t>were enrolled in </a:t>
            </a:r>
            <a:r>
              <a:rPr lang="en-US" sz="1100" dirty="0"/>
              <a:t>the </a:t>
            </a:r>
            <a:r>
              <a:rPr lang="en-US" sz="1100" dirty="0" smtClean="0"/>
              <a:t>37 states </a:t>
            </a:r>
            <a:r>
              <a:rPr lang="en-US" sz="1100" dirty="0"/>
              <a:t>that used Healthcare.gov and </a:t>
            </a:r>
            <a:endParaRPr lang="en-US" sz="1100" dirty="0" smtClean="0"/>
          </a:p>
          <a:p>
            <a:pPr marL="171415" indent="-171415" defTabSz="929650">
              <a:spcBef>
                <a:spcPts val="608"/>
              </a:spcBef>
              <a:buFont typeface="Arial" panose="020B0604020202020204" pitchFamily="34" charset="0"/>
              <a:buChar char="•"/>
              <a:defRPr/>
            </a:pPr>
            <a:r>
              <a:rPr lang="en-US" sz="1100" dirty="0" smtClean="0"/>
              <a:t>2.8 </a:t>
            </a:r>
            <a:r>
              <a:rPr lang="en-US" sz="1100" dirty="0"/>
              <a:t>mil in </a:t>
            </a:r>
            <a:r>
              <a:rPr lang="en-US" sz="1100" dirty="0" smtClean="0"/>
              <a:t>enrolled in State-Based </a:t>
            </a:r>
            <a:r>
              <a:rPr lang="en-US" sz="1100" dirty="0"/>
              <a:t>Marketplaces, like </a:t>
            </a:r>
            <a:r>
              <a:rPr lang="en-US" sz="1100" dirty="0" smtClean="0"/>
              <a:t>through Covered</a:t>
            </a:r>
            <a:r>
              <a:rPr lang="en-US" sz="1100" baseline="0" dirty="0" smtClean="0"/>
              <a:t> </a:t>
            </a:r>
            <a:r>
              <a:rPr lang="en-US" sz="1100" dirty="0" smtClean="0"/>
              <a:t>California </a:t>
            </a:r>
            <a:r>
              <a:rPr lang="en-US" sz="1100" dirty="0"/>
              <a:t>or </a:t>
            </a:r>
            <a:r>
              <a:rPr lang="en-US" sz="1100" dirty="0" err="1" smtClean="0"/>
              <a:t>NewYorkStateof</a:t>
            </a:r>
            <a:r>
              <a:rPr lang="en-US" sz="1100" baseline="0" dirty="0" err="1" smtClean="0"/>
              <a:t>Health</a:t>
            </a:r>
            <a:r>
              <a:rPr lang="en-US" sz="1100" baseline="0" dirty="0" smtClean="0"/>
              <a:t> sites</a:t>
            </a:r>
            <a:r>
              <a:rPr lang="en-US" sz="1100" dirty="0" smtClean="0"/>
              <a:t>.  </a:t>
            </a:r>
          </a:p>
          <a:p>
            <a:pPr marL="171415" indent="-171415" defTabSz="929650">
              <a:spcBef>
                <a:spcPts val="608"/>
              </a:spcBef>
              <a:buFont typeface="Arial" panose="020B0604020202020204" pitchFamily="34" charset="0"/>
              <a:buChar char="•"/>
              <a:defRPr/>
            </a:pPr>
            <a:endParaRPr lang="en-US" sz="1100" dirty="0" smtClean="0"/>
          </a:p>
          <a:p>
            <a:pPr marL="171415" indent="-171415" defTabSz="929650">
              <a:spcBef>
                <a:spcPts val="608"/>
              </a:spcBef>
              <a:buFont typeface="Arial" panose="020B0604020202020204" pitchFamily="34" charset="0"/>
              <a:buChar char="•"/>
              <a:defRPr/>
            </a:pPr>
            <a:r>
              <a:rPr lang="en-US" sz="1100" dirty="0" smtClean="0"/>
              <a:t>It’s also exciting to report</a:t>
            </a:r>
            <a:r>
              <a:rPr lang="en-US" sz="1100" baseline="0" dirty="0" smtClean="0"/>
              <a:t> that as of December 2014, we’ve enrolled an additional 10.8 million individuals in Medicaid and Chip since the beginning of the first open enrollment.  </a:t>
            </a:r>
            <a:endParaRPr lang="en-US" sz="1100" dirty="0"/>
          </a:p>
          <a:p>
            <a:pPr marL="0" indent="0" defTabSz="929650">
              <a:spcBef>
                <a:spcPts val="608"/>
              </a:spcBef>
              <a:buFont typeface="Arial" panose="020B0604020202020204" pitchFamily="34" charset="0"/>
              <a:buNone/>
              <a:defRPr/>
            </a:pPr>
            <a:endParaRPr lang="es-ES" sz="1100" dirty="0"/>
          </a:p>
          <a:p>
            <a:pPr marL="171415" indent="-171415" defTabSz="929650">
              <a:spcBef>
                <a:spcPts val="608"/>
              </a:spcBef>
              <a:buFont typeface="Arial" panose="020B0604020202020204" pitchFamily="34" charset="0"/>
              <a:buChar char="•"/>
              <a:defRPr/>
            </a:pPr>
            <a:r>
              <a:rPr lang="es-ES" sz="1100" dirty="0" err="1" smtClean="0"/>
              <a:t>Currently</a:t>
            </a:r>
            <a:r>
              <a:rPr lang="es-ES" sz="1100" dirty="0" smtClean="0"/>
              <a:t> 28 </a:t>
            </a:r>
            <a:r>
              <a:rPr lang="es-ES" sz="1100" dirty="0" err="1" smtClean="0"/>
              <a:t>states</a:t>
            </a:r>
            <a:r>
              <a:rPr lang="es-ES" sz="1100" dirty="0" smtClean="0"/>
              <a:t>, plus </a:t>
            </a:r>
            <a:r>
              <a:rPr lang="es-ES" sz="1100" dirty="0" err="1" smtClean="0"/>
              <a:t>the</a:t>
            </a:r>
            <a:r>
              <a:rPr lang="es-ES" sz="1100" dirty="0" smtClean="0"/>
              <a:t> </a:t>
            </a:r>
            <a:r>
              <a:rPr lang="es-ES" sz="1100" dirty="0" err="1" smtClean="0"/>
              <a:t>District</a:t>
            </a:r>
            <a:r>
              <a:rPr lang="es-ES" sz="1100" dirty="0" smtClean="0"/>
              <a:t> of Columbia, </a:t>
            </a:r>
            <a:r>
              <a:rPr lang="es-ES" sz="1100" dirty="0" err="1" smtClean="0"/>
              <a:t>have</a:t>
            </a:r>
            <a:r>
              <a:rPr lang="es-ES" sz="1100" dirty="0" smtClean="0"/>
              <a:t> </a:t>
            </a:r>
            <a:r>
              <a:rPr lang="es-ES" sz="1100" dirty="0" err="1" smtClean="0"/>
              <a:t>provided</a:t>
            </a:r>
            <a:r>
              <a:rPr lang="es-ES" sz="1100" dirty="0" smtClean="0"/>
              <a:t> </a:t>
            </a:r>
            <a:r>
              <a:rPr lang="es-ES" sz="1100" dirty="0" err="1" smtClean="0"/>
              <a:t>greater</a:t>
            </a:r>
            <a:r>
              <a:rPr lang="es-ES" sz="1100" dirty="0" smtClean="0"/>
              <a:t> </a:t>
            </a:r>
            <a:r>
              <a:rPr lang="es-ES" sz="1100" dirty="0" err="1" smtClean="0"/>
              <a:t>access</a:t>
            </a:r>
            <a:r>
              <a:rPr lang="es-ES" sz="1100" dirty="0" smtClean="0"/>
              <a:t> to </a:t>
            </a:r>
            <a:r>
              <a:rPr lang="es-ES" sz="1100" dirty="0" err="1" smtClean="0"/>
              <a:t>health</a:t>
            </a:r>
            <a:r>
              <a:rPr lang="es-ES" sz="1100" dirty="0" smtClean="0"/>
              <a:t> </a:t>
            </a:r>
            <a:r>
              <a:rPr lang="es-ES" sz="1100" dirty="0" err="1" smtClean="0"/>
              <a:t>care</a:t>
            </a:r>
            <a:r>
              <a:rPr lang="es-ES" sz="1100" dirty="0" smtClean="0"/>
              <a:t> </a:t>
            </a:r>
            <a:r>
              <a:rPr lang="es-ES" sz="1100" dirty="0" err="1" smtClean="0"/>
              <a:t>coverage</a:t>
            </a:r>
            <a:r>
              <a:rPr lang="es-ES" sz="1100" dirty="0" smtClean="0"/>
              <a:t> to </a:t>
            </a:r>
            <a:r>
              <a:rPr lang="es-ES" sz="1100" dirty="0" err="1" smtClean="0"/>
              <a:t>uninsured</a:t>
            </a:r>
            <a:r>
              <a:rPr lang="es-ES" sz="1100" dirty="0" smtClean="0"/>
              <a:t> </a:t>
            </a:r>
            <a:r>
              <a:rPr lang="es-ES" sz="1100" dirty="0" err="1" smtClean="0"/>
              <a:t>low-income</a:t>
            </a:r>
            <a:r>
              <a:rPr lang="es-ES" sz="1100" dirty="0" smtClean="0"/>
              <a:t> </a:t>
            </a:r>
            <a:r>
              <a:rPr lang="es-ES" sz="1100" dirty="0" err="1" smtClean="0"/>
              <a:t>individuals</a:t>
            </a:r>
            <a:r>
              <a:rPr lang="es-ES" sz="1100" dirty="0" smtClean="0"/>
              <a:t> </a:t>
            </a:r>
            <a:r>
              <a:rPr lang="es-ES" sz="1100" dirty="0" err="1" smtClean="0"/>
              <a:t>by</a:t>
            </a:r>
            <a:r>
              <a:rPr lang="es-ES" sz="1100" dirty="0" smtClean="0"/>
              <a:t> </a:t>
            </a:r>
            <a:r>
              <a:rPr lang="es-ES" sz="1100" dirty="0" err="1" smtClean="0"/>
              <a:t>expanding</a:t>
            </a:r>
            <a:r>
              <a:rPr lang="es-ES" sz="1100" dirty="0" smtClean="0"/>
              <a:t> </a:t>
            </a:r>
            <a:r>
              <a:rPr lang="es-ES" sz="1100" dirty="0" err="1" smtClean="0"/>
              <a:t>Medicaid</a:t>
            </a:r>
            <a:r>
              <a:rPr lang="es-ES" sz="1100" dirty="0" smtClean="0"/>
              <a:t> </a:t>
            </a:r>
            <a:r>
              <a:rPr lang="es-ES" sz="1100" dirty="0" err="1" smtClean="0"/>
              <a:t>coverage</a:t>
            </a:r>
            <a:r>
              <a:rPr lang="es-ES" sz="1100" dirty="0" smtClean="0"/>
              <a:t> </a:t>
            </a:r>
            <a:r>
              <a:rPr lang="es-ES" sz="1100" dirty="0" err="1" smtClean="0"/>
              <a:t>through</a:t>
            </a:r>
            <a:r>
              <a:rPr lang="es-ES" sz="1100" dirty="0" smtClean="0"/>
              <a:t> </a:t>
            </a:r>
            <a:r>
              <a:rPr lang="es-ES" sz="1100" dirty="0" err="1" smtClean="0"/>
              <a:t>the</a:t>
            </a:r>
            <a:r>
              <a:rPr lang="es-ES" sz="1100" dirty="0" smtClean="0"/>
              <a:t> </a:t>
            </a:r>
            <a:r>
              <a:rPr lang="es-ES" sz="1100" dirty="0" err="1" smtClean="0"/>
              <a:t>Affordable</a:t>
            </a:r>
            <a:r>
              <a:rPr lang="es-ES" sz="1100" dirty="0" smtClean="0"/>
              <a:t> </a:t>
            </a:r>
            <a:r>
              <a:rPr lang="es-ES" sz="1100" dirty="0" err="1" smtClean="0"/>
              <a:t>Care</a:t>
            </a:r>
            <a:r>
              <a:rPr lang="es-ES" sz="1100" dirty="0" smtClean="0"/>
              <a:t> </a:t>
            </a:r>
            <a:r>
              <a:rPr lang="es-ES" sz="1100" dirty="0" err="1" smtClean="0"/>
              <a:t>Act</a:t>
            </a:r>
            <a:r>
              <a:rPr lang="es-ES" sz="1100" dirty="0" smtClean="0"/>
              <a:t>. </a:t>
            </a:r>
          </a:p>
          <a:p>
            <a:pPr marL="171415" indent="-171415" defTabSz="929650">
              <a:spcBef>
                <a:spcPts val="608"/>
              </a:spcBef>
              <a:buFont typeface="Arial" panose="020B0604020202020204" pitchFamily="34" charset="0"/>
              <a:buChar char="•"/>
              <a:defRPr/>
            </a:pPr>
            <a:endParaRPr lang="en-US" sz="1100" dirty="0" smtClean="0"/>
          </a:p>
          <a:p>
            <a:pPr marL="171415" indent="-171415" defTabSz="929650">
              <a:spcBef>
                <a:spcPts val="608"/>
              </a:spcBef>
              <a:buFont typeface="Arial" panose="020B0604020202020204" pitchFamily="34" charset="0"/>
              <a:buChar char="•"/>
              <a:defRPr/>
            </a:pPr>
            <a:r>
              <a:rPr lang="en-US" sz="1100" dirty="0" smtClean="0"/>
              <a:t>Also, From March 2015 to April 30- 147,00 additional consumers signed up for coverage using the tax special enrollment</a:t>
            </a:r>
            <a:r>
              <a:rPr lang="en-US" sz="1100" baseline="0" dirty="0" smtClean="0"/>
              <a:t> period. This was only implemented in FFM states</a:t>
            </a:r>
            <a:endParaRPr lang="en-US" sz="1100"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a:t>
            </a:fld>
            <a:endParaRPr lang="en-US" dirty="0"/>
          </a:p>
        </p:txBody>
      </p:sp>
      <p:sp>
        <p:nvSpPr>
          <p:cNvPr id="4" name="Date Placeholder 3"/>
          <p:cNvSpPr>
            <a:spLocks noGrp="1"/>
          </p:cNvSpPr>
          <p:nvPr>
            <p:ph type="dt" idx="12"/>
          </p:nvPr>
        </p:nvSpPr>
        <p:spPr/>
        <p:txBody>
          <a:bodyPr/>
          <a:lstStyle/>
          <a:p>
            <a:r>
              <a:rPr lang="en-US" dirty="0" smtClean="0"/>
              <a:t>February 2014</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27063"/>
            <a:ext cx="4657725" cy="3492500"/>
          </a:xfrm>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Working with trusted partners</a:t>
            </a:r>
            <a:r>
              <a:rPr lang="en-US" sz="1200" kern="1200" dirty="0" smtClean="0">
                <a:solidFill>
                  <a:schemeClr val="tx1"/>
                </a:solidFill>
                <a:effectLst/>
                <a:latin typeface="+mn-lt"/>
                <a:ea typeface="+mn-ea"/>
                <a:cs typeface="+mn-cs"/>
              </a:rPr>
              <a:t> in the community which include civic groups such as the League of United Latin American Citizens (LULAC), National Council of La Raza (NCLR), Hispanic Federation, National Urban League,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focused organizations including the National Hispanic Medical Association (NHMA), the National Association of Hispanic Nurses, The National Latina Institute for Reproductive Health (NLIRH), Planned Parenthood,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social media groups with a large following such as </a:t>
            </a:r>
            <a:r>
              <a:rPr lang="en-US" sz="1200" kern="1200" dirty="0" err="1" smtClean="0">
                <a:solidFill>
                  <a:schemeClr val="tx1"/>
                </a:solidFill>
                <a:effectLst/>
                <a:latin typeface="+mn-lt"/>
                <a:ea typeface="+mn-ea"/>
                <a:cs typeface="+mn-cs"/>
              </a:rPr>
              <a:t>Latism</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have also partnered with the White House Initiative on Educational Excellence for Hispanics to engage Hispanic Serving Institutions (HSIs) and community colleges or trade schools to host and help promote local enrollment events.</a:t>
            </a:r>
            <a:endParaRPr lang="es-E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Utilizing enrollment summits</a:t>
            </a:r>
            <a:r>
              <a:rPr lang="en-US" sz="1200" kern="1200" dirty="0" smtClean="0">
                <a:solidFill>
                  <a:schemeClr val="tx1"/>
                </a:solidFill>
                <a:effectLst/>
                <a:latin typeface="+mn-lt"/>
                <a:ea typeface="+mn-ea"/>
                <a:cs typeface="+mn-cs"/>
              </a:rPr>
              <a:t> across the country to get people enrolled in the priority target markets of Atlanta, GA; Dallas, Houston, El Paso, Rio Grande Valley, TX; Philadelphia, PA; Orlando, Miami, Tampa, FL;  North New Jersey, NJ; Phoenix, Tucson, AZ; Northern Virginia, VA.</a:t>
            </a:r>
            <a:endParaRPr lang="es-E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Engaging with specialty media </a:t>
            </a:r>
            <a:r>
              <a:rPr lang="en-US" sz="1200" kern="1200" dirty="0" smtClean="0">
                <a:solidFill>
                  <a:schemeClr val="tx1"/>
                </a:solidFill>
                <a:effectLst/>
                <a:latin typeface="+mn-lt"/>
                <a:ea typeface="+mn-ea"/>
                <a:cs typeface="+mn-cs"/>
              </a:rPr>
              <a:t>to get the word out especially with Spanish-speaking radio stations, television, online and print publications so that we can reach where folks are already receiving news updates, and information.  Some of these networks include </a:t>
            </a:r>
            <a:r>
              <a:rPr lang="en-US" sz="1200" kern="1200" dirty="0" err="1" smtClean="0">
                <a:solidFill>
                  <a:schemeClr val="tx1"/>
                </a:solidFill>
                <a:effectLst/>
                <a:latin typeface="+mn-lt"/>
                <a:ea typeface="+mn-ea"/>
                <a:cs typeface="+mn-cs"/>
              </a:rPr>
              <a:t>Telemundo</a:t>
            </a:r>
            <a:r>
              <a:rPr lang="en-US" sz="1200" kern="1200" dirty="0" smtClean="0">
                <a:solidFill>
                  <a:schemeClr val="tx1"/>
                </a:solidFill>
                <a:effectLst/>
                <a:latin typeface="+mn-lt"/>
                <a:ea typeface="+mn-ea"/>
                <a:cs typeface="+mn-cs"/>
              </a:rPr>
              <a:t>, Univision and CNN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Español</a:t>
            </a:r>
            <a:r>
              <a:rPr lang="en-US" sz="1200" kern="1200" dirty="0" smtClean="0">
                <a:solidFill>
                  <a:schemeClr val="tx1"/>
                </a:solidFill>
                <a:effectLst/>
                <a:latin typeface="+mn-lt"/>
                <a:ea typeface="+mn-ea"/>
                <a:cs typeface="+mn-cs"/>
              </a:rPr>
              <a:t> and their local affiliates.  </a:t>
            </a:r>
            <a:endParaRPr lang="es-ES" sz="1200" kern="1200" dirty="0" smtClean="0">
              <a:solidFill>
                <a:schemeClr val="tx1"/>
              </a:solidFill>
              <a:effectLst/>
              <a:latin typeface="+mn-lt"/>
              <a:ea typeface="+mn-ea"/>
              <a:cs typeface="+mn-cs"/>
            </a:endParaRPr>
          </a:p>
          <a:p>
            <a:pPr marL="171415" indent="-171415" defTabSz="929650">
              <a:spcBef>
                <a:spcPts val="608"/>
              </a:spcBef>
              <a:buFont typeface="Arial" panose="020B0604020202020204" pitchFamily="34" charset="0"/>
              <a:buChar char="•"/>
              <a:defRPr/>
            </a:pPr>
            <a:endParaRPr lang="en-US" sz="1100"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4</a:t>
            </a:fld>
            <a:endParaRPr lang="en-US" dirty="0"/>
          </a:p>
        </p:txBody>
      </p:sp>
      <p:sp>
        <p:nvSpPr>
          <p:cNvPr id="4" name="Date Placeholder 3"/>
          <p:cNvSpPr>
            <a:spLocks noGrp="1"/>
          </p:cNvSpPr>
          <p:nvPr>
            <p:ph type="dt" idx="12"/>
          </p:nvPr>
        </p:nvSpPr>
        <p:spPr/>
        <p:txBody>
          <a:bodyPr/>
          <a:lstStyle/>
          <a:p>
            <a:r>
              <a:rPr lang="en-US" dirty="0" smtClean="0"/>
              <a:t>February 2014</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a:t>
            </a:r>
            <a:r>
              <a:rPr lang="en-US" baseline="0" dirty="0" smtClean="0"/>
              <a:t> the work of our regional office staff we were able to support and co-host local community events.  </a:t>
            </a:r>
          </a:p>
          <a:p>
            <a:r>
              <a:rPr lang="en-US" baseline="0" dirty="0" smtClean="0"/>
              <a:t>Much of this work was done through formal coalitions in the Latino communities. </a:t>
            </a:r>
          </a:p>
          <a:p>
            <a:endParaRPr lang="en-US" baseline="0" dirty="0" smtClean="0"/>
          </a:p>
          <a:p>
            <a:r>
              <a:rPr lang="en-US" baseline="0" dirty="0" smtClean="0"/>
              <a:t>Also, we were able to utilize community leaders like elected officials to raise awareness and host events. </a:t>
            </a:r>
          </a:p>
          <a:p>
            <a:endParaRPr lang="en-US" dirty="0"/>
          </a:p>
        </p:txBody>
      </p:sp>
      <p:sp>
        <p:nvSpPr>
          <p:cNvPr id="4" name="Date Placeholder 3"/>
          <p:cNvSpPr>
            <a:spLocks noGrp="1"/>
          </p:cNvSpPr>
          <p:nvPr>
            <p:ph type="dt" idx="10"/>
          </p:nvPr>
        </p:nvSpPr>
        <p:spPr/>
        <p:txBody>
          <a:bodyPr/>
          <a:lstStyle/>
          <a:p>
            <a:r>
              <a:rPr lang="en-US" smtClean="0"/>
              <a:t>February 2014</a:t>
            </a:r>
            <a:endParaRPr lang="en-US" dirty="0"/>
          </a:p>
        </p:txBody>
      </p:sp>
      <p:sp>
        <p:nvSpPr>
          <p:cNvPr id="5" name="Slide Number Placeholder 4"/>
          <p:cNvSpPr>
            <a:spLocks noGrp="1"/>
          </p:cNvSpPr>
          <p:nvPr>
            <p:ph type="sldNum" sz="quarter" idx="11"/>
          </p:nvPr>
        </p:nvSpPr>
        <p:spPr/>
        <p:txBody>
          <a:bodyPr/>
          <a:lstStyle/>
          <a:p>
            <a:fld id="{6BB00B32-82F3-4028-BDE7-4E6158195F2F}" type="slidenum">
              <a:rPr lang="en-US" smtClean="0"/>
              <a:t>5</a:t>
            </a:fld>
            <a:endParaRPr lang="en-US" dirty="0"/>
          </a:p>
        </p:txBody>
      </p:sp>
    </p:spTree>
    <p:extLst>
      <p:ext uri="{BB962C8B-B14F-4D97-AF65-F5344CB8AC3E}">
        <p14:creationId xmlns:p14="http://schemas.microsoft.com/office/powerpoint/2010/main" val="371950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February 2014</a:t>
            </a:r>
            <a:endParaRPr lang="en-US" dirty="0"/>
          </a:p>
        </p:txBody>
      </p:sp>
      <p:sp>
        <p:nvSpPr>
          <p:cNvPr id="5" name="Slide Number Placeholder 4"/>
          <p:cNvSpPr>
            <a:spLocks noGrp="1"/>
          </p:cNvSpPr>
          <p:nvPr>
            <p:ph type="sldNum" sz="quarter" idx="11"/>
          </p:nvPr>
        </p:nvSpPr>
        <p:spPr/>
        <p:txBody>
          <a:bodyPr/>
          <a:lstStyle/>
          <a:p>
            <a:fld id="{6BB00B32-82F3-4028-BDE7-4E6158195F2F}" type="slidenum">
              <a:rPr lang="en-US" smtClean="0"/>
              <a:t>6</a:t>
            </a:fld>
            <a:endParaRPr lang="en-US" dirty="0"/>
          </a:p>
        </p:txBody>
      </p:sp>
    </p:spTree>
    <p:extLst>
      <p:ext uri="{BB962C8B-B14F-4D97-AF65-F5344CB8AC3E}">
        <p14:creationId xmlns:p14="http://schemas.microsoft.com/office/powerpoint/2010/main" val="371950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27063"/>
            <a:ext cx="4657725" cy="3492500"/>
          </a:xfrm>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We made improvements to the verification system.</a:t>
            </a:r>
            <a:endParaRPr lang="es-E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Many eligible non-citizens who are lawfully present had difficulty in completing the step that verifies their identity because of their unique circumstances.</a:t>
            </a:r>
            <a:endParaRPr lang="es-E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example, we expanded the list of documents that can be used for identity verification to include additional immigration documents, as well as foreign passports and foreign identity cards.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also recently provided new support for consumers needing to complete this process over the phone with Experian by adding interpretive services in more than 200 languages. </a:t>
            </a:r>
            <a:endParaRPr lang="es-E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are bolstering assistance available in Spanish</a:t>
            </a:r>
            <a:r>
              <a:rPr lang="en-US" sz="1200" kern="1200" dirty="0" smtClean="0">
                <a:solidFill>
                  <a:schemeClr val="tx1"/>
                </a:solidFill>
                <a:effectLst/>
                <a:latin typeface="+mn-lt"/>
                <a:ea typeface="+mn-ea"/>
                <a:cs typeface="+mn-cs"/>
              </a:rPr>
              <a:t>. </a:t>
            </a:r>
            <a:endParaRPr lang="es-E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are increasing the number of in-person assisters who can speak Spanish. </a:t>
            </a:r>
            <a:endParaRPr lang="es-E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are increasing the number of Customer Service Representatives in the call center who speak Spanish.</a:t>
            </a:r>
            <a:endParaRPr lang="es-ES" sz="1100" kern="1200" dirty="0" smtClean="0">
              <a:solidFill>
                <a:schemeClr val="tx1"/>
              </a:solidFill>
              <a:effectLst/>
              <a:latin typeface="+mn-lt"/>
              <a:ea typeface="+mn-ea"/>
              <a:cs typeface="+mn-cs"/>
            </a:endParaRPr>
          </a:p>
          <a:p>
            <a:pPr marL="171415" indent="-171415" defTabSz="929650">
              <a:spcBef>
                <a:spcPts val="608"/>
              </a:spcBef>
              <a:buFont typeface="Arial" panose="020B0604020202020204" pitchFamily="34" charset="0"/>
              <a:buChar char="•"/>
              <a:defRPr/>
            </a:pPr>
            <a:endParaRPr lang="en-US" sz="1100"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7</a:t>
            </a:fld>
            <a:endParaRPr lang="en-US" dirty="0"/>
          </a:p>
        </p:txBody>
      </p:sp>
      <p:sp>
        <p:nvSpPr>
          <p:cNvPr id="4" name="Date Placeholder 3"/>
          <p:cNvSpPr>
            <a:spLocks noGrp="1"/>
          </p:cNvSpPr>
          <p:nvPr>
            <p:ph type="dt" idx="12"/>
          </p:nvPr>
        </p:nvSpPr>
        <p:spPr/>
        <p:txBody>
          <a:bodyPr/>
          <a:lstStyle/>
          <a:p>
            <a:r>
              <a:rPr lang="en-US" dirty="0" smtClean="0"/>
              <a:t>February 2014</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n-US" smtClean="0"/>
              <a:t>February 2014</a:t>
            </a:r>
            <a:endParaRPr lang="en-US" dirty="0"/>
          </a:p>
        </p:txBody>
      </p:sp>
      <p:sp>
        <p:nvSpPr>
          <p:cNvPr id="5" name="Slide Number Placeholder 4"/>
          <p:cNvSpPr>
            <a:spLocks noGrp="1"/>
          </p:cNvSpPr>
          <p:nvPr>
            <p:ph type="sldNum" sz="quarter" idx="11"/>
          </p:nvPr>
        </p:nvSpPr>
        <p:spPr/>
        <p:txBody>
          <a:bodyPr/>
          <a:lstStyle/>
          <a:p>
            <a:fld id="{6BB00B32-82F3-4028-BDE7-4E6158195F2F}" type="slidenum">
              <a:rPr lang="en-US" smtClean="0"/>
              <a:t>8</a:t>
            </a:fld>
            <a:endParaRPr lang="en-US" dirty="0"/>
          </a:p>
        </p:txBody>
      </p:sp>
    </p:spTree>
    <p:extLst>
      <p:ext uri="{BB962C8B-B14F-4D97-AF65-F5344CB8AC3E}">
        <p14:creationId xmlns:p14="http://schemas.microsoft.com/office/powerpoint/2010/main" val="204988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Latino families are of “mixed status,” with members having different immigration and citizenship statuses. </a:t>
            </a:r>
          </a:p>
          <a:p>
            <a:endParaRPr lang="en-US" dirty="0"/>
          </a:p>
          <a:p>
            <a:r>
              <a:rPr lang="en-US" dirty="0" smtClean="0"/>
              <a:t>“Mixed status” families can apply for Medicaid and CHIP or for coverage through the Marketplace, where dependent family members may be eligible for programs that help lower the cost of Marketplace health insurance coverage. </a:t>
            </a:r>
          </a:p>
          <a:p>
            <a:endParaRPr lang="en-US" dirty="0" smtClean="0"/>
          </a:p>
          <a:p>
            <a:r>
              <a:rPr lang="en-US" dirty="0" smtClean="0"/>
              <a:t>People without </a:t>
            </a:r>
            <a:r>
              <a:rPr lang="en-US" dirty="0" smtClean="0">
                <a:hlinkClick r:id="rId3"/>
              </a:rPr>
              <a:t>lawful immigration</a:t>
            </a:r>
            <a:r>
              <a:rPr lang="en-US" dirty="0" smtClean="0"/>
              <a:t> status are not eligible to enroll in the Marketplace. Medicaid provides payment for treatment for an emergency medical condition for individuals who do not meet the citizenship or immigration status requirements for Medicaid and are otherwise eligible for Medicaid in the state. </a:t>
            </a:r>
          </a:p>
          <a:p>
            <a:r>
              <a:rPr lang="en-US" dirty="0" smtClean="0"/>
              <a:t>It is important to note that information provided by applicants or beneficiaries will not be used for immigration </a:t>
            </a:r>
            <a:r>
              <a:rPr lang="en-US" dirty="0" smtClean="0">
                <a:hlinkClick r:id="rId4"/>
              </a:rPr>
              <a:t>enforcement</a:t>
            </a:r>
            <a:r>
              <a:rPr lang="en-US" dirty="0" smtClean="0"/>
              <a:t> purposes. </a:t>
            </a:r>
          </a:p>
          <a:p>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Federal and state Marketplaces and state Medicaid and CHIP agencies cannot require applicants to provide information about the citizenship or status of any family or household member who is not applying for coverage. Family members who aren't applying for health coverage for themselves won't be asked if they have eligible immigration status. </a:t>
            </a:r>
          </a:p>
          <a:p>
            <a:r>
              <a:rPr lang="en-US" dirty="0" smtClean="0"/>
              <a:t>Therefore, </a:t>
            </a:r>
            <a:r>
              <a:rPr lang="en-US" dirty="0" smtClean="0">
                <a:hlinkClick r:id="rId5"/>
              </a:rPr>
              <a:t>mixed status families</a:t>
            </a:r>
            <a:r>
              <a:rPr lang="en-US" dirty="0" smtClean="0"/>
              <a:t> should not be afraid to enroll their family members in coverage. </a:t>
            </a:r>
          </a:p>
          <a:p>
            <a:endParaRPr lang="en-US" dirty="0" smtClean="0"/>
          </a:p>
          <a:p>
            <a:r>
              <a:rPr lang="en-US" dirty="0" smtClean="0"/>
              <a:t>Also, applying for Medicaid or CHIP, or getting help with health insurance costs in the Marketplace, does not make someone a “public charge.” And it will not affect their chances of becoming a Lawful Permanent Resident or U.S. citizen.</a:t>
            </a:r>
            <a:endParaRPr lang="es-ES" dirty="0"/>
          </a:p>
        </p:txBody>
      </p:sp>
      <p:sp>
        <p:nvSpPr>
          <p:cNvPr id="4" name="Date Placeholder 3"/>
          <p:cNvSpPr>
            <a:spLocks noGrp="1"/>
          </p:cNvSpPr>
          <p:nvPr>
            <p:ph type="dt" idx="10"/>
          </p:nvPr>
        </p:nvSpPr>
        <p:spPr/>
        <p:txBody>
          <a:bodyPr/>
          <a:lstStyle/>
          <a:p>
            <a:r>
              <a:rPr lang="en-US" smtClean="0"/>
              <a:t>February 2014</a:t>
            </a:r>
            <a:endParaRPr lang="en-US" dirty="0"/>
          </a:p>
        </p:txBody>
      </p:sp>
      <p:sp>
        <p:nvSpPr>
          <p:cNvPr id="5" name="Slide Number Placeholder 4"/>
          <p:cNvSpPr>
            <a:spLocks noGrp="1"/>
          </p:cNvSpPr>
          <p:nvPr>
            <p:ph type="sldNum" sz="quarter" idx="11"/>
          </p:nvPr>
        </p:nvSpPr>
        <p:spPr/>
        <p:txBody>
          <a:bodyPr/>
          <a:lstStyle/>
          <a:p>
            <a:fld id="{6BB00B32-82F3-4028-BDE7-4E6158195F2F}" type="slidenum">
              <a:rPr lang="en-US" smtClean="0"/>
              <a:t>9</a:t>
            </a:fld>
            <a:endParaRPr lang="en-US" dirty="0"/>
          </a:p>
        </p:txBody>
      </p:sp>
    </p:spTree>
    <p:extLst>
      <p:ext uri="{BB962C8B-B14F-4D97-AF65-F5344CB8AC3E}">
        <p14:creationId xmlns:p14="http://schemas.microsoft.com/office/powerpoint/2010/main" val="345061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C5AFE18-9A6D-43FA-91C8-C91DA6A88760}" type="datetime1">
              <a:rPr lang="en-US" smtClean="0"/>
              <a:t>05/20/2015</a:t>
            </a:fld>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10</a:t>
            </a:fld>
            <a:endParaRPr lang="en-US" dirty="0"/>
          </a:p>
        </p:txBody>
      </p:sp>
    </p:spTree>
    <p:extLst>
      <p:ext uri="{BB962C8B-B14F-4D97-AF65-F5344CB8AC3E}">
        <p14:creationId xmlns:p14="http://schemas.microsoft.com/office/powerpoint/2010/main" val="2784455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371600"/>
            <a:ext cx="9144000" cy="1066800"/>
          </a:xfrm>
          <a:solidFill>
            <a:srgbClr val="084A9C"/>
          </a:solidFill>
        </p:spPr>
        <p:txBody>
          <a:bodyPr/>
          <a:lstStyle>
            <a:lvl1pPr>
              <a:defRPr baseline="0">
                <a:solidFill>
                  <a:schemeClr val="bg1"/>
                </a:solidFill>
              </a:defRPr>
            </a:lvl1pPr>
          </a:lstStyle>
          <a:p>
            <a:r>
              <a:rPr lang="en-US" dirty="0" smtClean="0"/>
              <a:t>National Training Program</a:t>
            </a:r>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Module #</a:t>
            </a:r>
            <a:endParaRPr lang="en-US" sz="2800" b="0" i="1" dirty="0" smtClean="0">
              <a:solidFill>
                <a:srgbClr val="084A9C"/>
              </a:solidFill>
            </a:endParaRPr>
          </a:p>
          <a:p>
            <a:pPr algn="l"/>
            <a:endParaRPr lang="en-US" sz="2800" b="0" i="1" dirty="0" smtClean="0">
              <a:solidFill>
                <a:srgbClr val="084A9C"/>
              </a:solidFill>
            </a:endParaRPr>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800" b="1" i="1">
                <a:solidFill>
                  <a:srgbClr val="084A9C"/>
                </a:solidFill>
              </a:defRPr>
            </a:lvl1pPr>
          </a:lstStyle>
          <a:p>
            <a:pPr algn="l"/>
            <a:r>
              <a:rPr lang="en-US" sz="2400" b="1" i="1" dirty="0" smtClean="0">
                <a:solidFill>
                  <a:srgbClr val="084A9C"/>
                </a:solidFill>
              </a:rPr>
              <a:t>Module Name</a:t>
            </a:r>
          </a:p>
          <a:p>
            <a:pPr algn="l"/>
            <a:endParaRPr lang="en-US" sz="2800" b="0" i="1" dirty="0" smtClean="0">
              <a:solidFill>
                <a:srgbClr val="084A9C"/>
              </a:solidFill>
            </a:endParaRPr>
          </a:p>
        </p:txBody>
      </p:sp>
      <p:sp>
        <p:nvSpPr>
          <p:cNvPr id="17" name="Text Placeholder 2"/>
          <p:cNvSpPr>
            <a:spLocks noGrp="1"/>
          </p:cNvSpPr>
          <p:nvPr>
            <p:ph type="body" sz="quarter" idx="12"/>
          </p:nvPr>
        </p:nvSpPr>
        <p:spPr>
          <a:xfrm>
            <a:off x="7391400" y="5943600"/>
            <a:ext cx="1447800" cy="457200"/>
          </a:xfrm>
        </p:spPr>
        <p:txBody>
          <a:bodyPr>
            <a:normAutofit/>
          </a:bodyPr>
          <a:lstStyle>
            <a:lvl1pPr marL="0" marR="0" indent="0" algn="just"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endParaRPr lang="en-US" sz="2800" b="0" i="1" dirty="0" smtClean="0">
              <a:solidFill>
                <a:srgbClr val="084A9C"/>
              </a:solidFill>
            </a:endParaRPr>
          </a:p>
        </p:txBody>
      </p:sp>
    </p:spTree>
    <p:extLst>
      <p:ext uri="{BB962C8B-B14F-4D97-AF65-F5344CB8AC3E}">
        <p14:creationId xmlns:p14="http://schemas.microsoft.com/office/powerpoint/2010/main" val="18665650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sz="4000">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lvl1pPr marL="342900" indent="-342900">
              <a:spcBef>
                <a:spcPts val="600"/>
              </a:spcBef>
              <a:buFont typeface="Wingdings" panose="05000000000000000000" pitchFamily="2" charset="2"/>
              <a:buChar char="§"/>
              <a:defRPr/>
            </a:lvl1pPr>
            <a:lvl2pPr marL="742950" indent="-285750">
              <a:spcBef>
                <a:spcPts val="600"/>
              </a:spcBef>
              <a:buFont typeface="Arial" panose="020B0604020202020204" pitchFamily="34" charset="0"/>
              <a:buChar char="•"/>
              <a:defRPr/>
            </a:lvl2pPr>
            <a:lvl3pPr marL="1143000" indent="-228600">
              <a:spcBef>
                <a:spcPts val="600"/>
              </a:spcBef>
              <a:buSzPct val="50000"/>
              <a:buFont typeface="Wingdings" panose="05000000000000000000" pitchFamily="2" charset="2"/>
              <a:buChar char="q"/>
              <a:defRPr/>
            </a:lvl3pPr>
            <a:lvl4pPr marL="1600200" indent="-228600">
              <a:spcBef>
                <a:spcPts val="600"/>
              </a:spcBef>
              <a:buFont typeface="Courier New" panose="02070309020205020404" pitchFamily="49" charset="0"/>
              <a:buChar char="o"/>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6"/>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1"/>
          <p:cNvSpPr>
            <a:spLocks noGrp="1"/>
          </p:cNvSpPr>
          <p:nvPr>
            <p:ph type="dt" sz="half" idx="2"/>
          </p:nvPr>
        </p:nvSpPr>
        <p:spPr>
          <a:xfrm>
            <a:off x="457200" y="6356350"/>
            <a:ext cx="2133600" cy="365125"/>
          </a:xfrm>
          <a:prstGeom prst="rect">
            <a:avLst/>
          </a:prstGeom>
        </p:spPr>
        <p:txBody>
          <a:bodyPr/>
          <a:lstStyle>
            <a:lvl1pPr>
              <a:defRPr>
                <a:latin typeface="+mj-lt"/>
              </a:defRPr>
            </a:lvl1pPr>
          </a:lstStyle>
          <a:p>
            <a:r>
              <a:rPr lang="en-US" dirty="0" smtClean="0">
                <a:solidFill>
                  <a:prstClr val="black"/>
                </a:solidFill>
              </a:rPr>
              <a:t>February 2014</a:t>
            </a:r>
            <a:endParaRPr lang="en-US" dirty="0">
              <a:solidFill>
                <a:prstClr val="black"/>
              </a:solidFill>
            </a:endParaRPr>
          </a:p>
        </p:txBody>
      </p:sp>
      <p:sp>
        <p:nvSpPr>
          <p:cNvPr id="9" name="Footer Placeholder 2"/>
          <p:cNvSpPr>
            <a:spLocks noGrp="1"/>
          </p:cNvSpPr>
          <p:nvPr>
            <p:ph type="ftr" sz="quarter" idx="3"/>
          </p:nvPr>
        </p:nvSpPr>
        <p:spPr>
          <a:xfrm>
            <a:off x="2743200" y="6356350"/>
            <a:ext cx="3657600" cy="365125"/>
          </a:xfrm>
          <a:prstGeom prst="rect">
            <a:avLst/>
          </a:prstGeom>
        </p:spPr>
        <p:txBody>
          <a:bodyPr/>
          <a:lstStyle>
            <a:lvl1pPr algn="ctr">
              <a:defRPr>
                <a:latin typeface="+mj-lt"/>
              </a:defRPr>
            </a:lvl1pPr>
          </a:lstStyle>
          <a:p>
            <a:r>
              <a:rPr lang="en-US" dirty="0" smtClean="0">
                <a:solidFill>
                  <a:prstClr val="black"/>
                </a:solidFill>
              </a:rPr>
              <a:t>Health Insurance Literacy for the Marketplace</a:t>
            </a:r>
            <a:endParaRPr lang="en-US" dirty="0">
              <a:solidFill>
                <a:prstClr val="black"/>
              </a:solidFill>
            </a:endParaRPr>
          </a:p>
        </p:txBody>
      </p:sp>
    </p:spTree>
    <p:extLst>
      <p:ext uri="{BB962C8B-B14F-4D97-AF65-F5344CB8AC3E}">
        <p14:creationId xmlns:p14="http://schemas.microsoft.com/office/powerpoint/2010/main" val="56393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marL="342900" indent="-342900">
              <a:buFont typeface="Wingdings" pitchFamily="2" charset="2"/>
              <a:buChar char="§"/>
              <a:defRPr>
                <a:latin typeface="Calibri" pitchFamily="34" charset="0"/>
                <a:cs typeface="Calibri" pitchFamily="34" charset="0"/>
              </a:defRPr>
            </a:lvl1pPr>
            <a:lvl2pPr marL="742950" indent="-285750">
              <a:buFont typeface="Arial" pitchFamily="34" charset="0"/>
              <a:buChar char="•"/>
              <a:defRPr>
                <a:latin typeface="Calibri" pitchFamily="34" charset="0"/>
                <a:cs typeface="Calibri" pitchFamily="34" charset="0"/>
              </a:defRPr>
            </a:lvl2pPr>
            <a:lvl3pPr marL="1143000" indent="-228600">
              <a:buSzPct val="50000"/>
              <a:buFont typeface="Wingdings" pitchFamily="2" charset="2"/>
              <a:buChar char="q"/>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a:defRPr sz="4000"/>
            </a:lvl1pPr>
          </a:lstStyle>
          <a:p>
            <a:r>
              <a:rPr lang="en-US" dirty="0" smtClean="0"/>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6"/>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1"/>
          <p:cNvSpPr>
            <a:spLocks noGrp="1"/>
          </p:cNvSpPr>
          <p:nvPr>
            <p:ph type="dt" sz="half" idx="2"/>
          </p:nvPr>
        </p:nvSpPr>
        <p:spPr>
          <a:xfrm>
            <a:off x="457200" y="6356350"/>
            <a:ext cx="2133600" cy="365125"/>
          </a:xfrm>
          <a:prstGeom prst="rect">
            <a:avLst/>
          </a:prstGeom>
        </p:spPr>
        <p:txBody>
          <a:bodyPr/>
          <a:lstStyle>
            <a:lvl1pPr>
              <a:defRPr>
                <a:latin typeface="+mj-lt"/>
              </a:defRPr>
            </a:lvl1pPr>
          </a:lstStyle>
          <a:p>
            <a:r>
              <a:rPr lang="en-US" dirty="0" smtClean="0">
                <a:solidFill>
                  <a:prstClr val="black"/>
                </a:solidFill>
              </a:rPr>
              <a:t>February 2014</a:t>
            </a:r>
            <a:endParaRPr lang="en-US" dirty="0">
              <a:solidFill>
                <a:prstClr val="black"/>
              </a:solidFill>
            </a:endParaRPr>
          </a:p>
        </p:txBody>
      </p:sp>
      <p:sp>
        <p:nvSpPr>
          <p:cNvPr id="9" name="Footer Placeholder 2"/>
          <p:cNvSpPr>
            <a:spLocks noGrp="1"/>
          </p:cNvSpPr>
          <p:nvPr>
            <p:ph type="ftr" sz="quarter" idx="3"/>
          </p:nvPr>
        </p:nvSpPr>
        <p:spPr>
          <a:xfrm>
            <a:off x="2667000" y="6356350"/>
            <a:ext cx="3886200" cy="365125"/>
          </a:xfrm>
          <a:prstGeom prst="rect">
            <a:avLst/>
          </a:prstGeom>
        </p:spPr>
        <p:txBody>
          <a:bodyPr/>
          <a:lstStyle>
            <a:lvl1pPr algn="ctr">
              <a:defRPr>
                <a:latin typeface="+mj-lt"/>
              </a:defRPr>
            </a:lvl1pPr>
          </a:lstStyle>
          <a:p>
            <a:r>
              <a:rPr lang="en-US" dirty="0" smtClean="0">
                <a:solidFill>
                  <a:prstClr val="black"/>
                </a:solidFill>
              </a:rPr>
              <a:t>Health Insurance Literacy for the Marketplace</a:t>
            </a:r>
            <a:endParaRPr lang="en-US" dirty="0">
              <a:solidFill>
                <a:prstClr val="black"/>
              </a:solidFill>
            </a:endParaRPr>
          </a:p>
        </p:txBody>
      </p:sp>
    </p:spTree>
    <p:extLst>
      <p:ext uri="{BB962C8B-B14F-4D97-AF65-F5344CB8AC3E}">
        <p14:creationId xmlns:p14="http://schemas.microsoft.com/office/powerpoint/2010/main" val="50255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solidFill>
                  <a:srgbClr val="FAFD00"/>
                </a:solidFill>
              </a:rPr>
              <a:t>February 2014</a:t>
            </a:r>
            <a:endParaRPr lang="en-US" dirty="0">
              <a:solidFill>
                <a:srgbClr val="FAFD00"/>
              </a:solidFill>
            </a:endParaRPr>
          </a:p>
        </p:txBody>
      </p:sp>
      <p:sp>
        <p:nvSpPr>
          <p:cNvPr id="3" name="Footer Placeholder 2"/>
          <p:cNvSpPr>
            <a:spLocks noGrp="1"/>
          </p:cNvSpPr>
          <p:nvPr>
            <p:ph type="ftr" sz="quarter" idx="11"/>
          </p:nvPr>
        </p:nvSpPr>
        <p:spPr/>
        <p:txBody>
          <a:bodyPr/>
          <a:lstStyle>
            <a:lvl1pPr>
              <a:defRPr/>
            </a:lvl1pPr>
          </a:lstStyle>
          <a:p>
            <a:r>
              <a:rPr lang="en-US" dirty="0" smtClean="0">
                <a:solidFill>
                  <a:srgbClr val="FAFD00"/>
                </a:solidFill>
              </a:rPr>
              <a:t>Health Insurance Literacy for the Marketplace</a:t>
            </a:r>
            <a:endParaRPr lang="en-US" dirty="0">
              <a:solidFill>
                <a:srgbClr val="FAFD00"/>
              </a:solidFill>
            </a:endParaRPr>
          </a:p>
        </p:txBody>
      </p:sp>
      <p:sp>
        <p:nvSpPr>
          <p:cNvPr id="4" name="Slide Number Placeholder 3"/>
          <p:cNvSpPr>
            <a:spLocks noGrp="1"/>
          </p:cNvSpPr>
          <p:nvPr>
            <p:ph type="sldNum" sz="quarter" idx="12"/>
          </p:nvPr>
        </p:nvSpPr>
        <p:spPr/>
        <p:txBody>
          <a:bodyPr/>
          <a:lstStyle>
            <a:lvl1pPr>
              <a:defRPr/>
            </a:lvl1pPr>
          </a:lstStyle>
          <a:p>
            <a:fld id="{D7D9ACB7-1550-4335-B6A0-8EC3456DAB37}" type="slidenum">
              <a:rPr lang="en-US">
                <a:solidFill>
                  <a:srgbClr val="FAFD00"/>
                </a:solidFill>
              </a:rPr>
              <a:pPr/>
              <a:t>‹#›</a:t>
            </a:fld>
            <a:endParaRPr lang="en-US" dirty="0">
              <a:solidFill>
                <a:srgbClr val="FAFD00"/>
              </a:solidFill>
            </a:endParaRPr>
          </a:p>
        </p:txBody>
      </p:sp>
    </p:spTree>
    <p:extLst>
      <p:ext uri="{BB962C8B-B14F-4D97-AF65-F5344CB8AC3E}">
        <p14:creationId xmlns:p14="http://schemas.microsoft.com/office/powerpoint/2010/main" val="295670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extLst>
      <p:ext uri="{BB962C8B-B14F-4D97-AF65-F5344CB8AC3E}">
        <p14:creationId xmlns:p14="http://schemas.microsoft.com/office/powerpoint/2010/main" val="19131524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1"/>
          <p:cNvSpPr>
            <a:spLocks noGrp="1"/>
          </p:cNvSpPr>
          <p:nvPr>
            <p:ph type="dt" sz="half" idx="2"/>
          </p:nvPr>
        </p:nvSpPr>
        <p:spPr>
          <a:xfrm>
            <a:off x="457200" y="6356350"/>
            <a:ext cx="2133600" cy="365125"/>
          </a:xfrm>
          <a:prstGeom prst="rect">
            <a:avLst/>
          </a:prstGeom>
        </p:spPr>
        <p:txBody>
          <a:bodyPr/>
          <a:lstStyle>
            <a:lvl1pPr>
              <a:defRPr sz="1400">
                <a:latin typeface="+mj-lt"/>
              </a:defRPr>
            </a:lvl1pPr>
          </a:lstStyle>
          <a:p>
            <a:r>
              <a:rPr lang="en-US" dirty="0" smtClean="0">
                <a:solidFill>
                  <a:prstClr val="black"/>
                </a:solidFill>
              </a:rPr>
              <a:t>February 2014</a:t>
            </a:r>
            <a:endParaRPr lang="en-US" dirty="0">
              <a:solidFill>
                <a:prstClr val="black"/>
              </a:solidFill>
            </a:endParaRPr>
          </a:p>
        </p:txBody>
      </p:sp>
      <p:sp>
        <p:nvSpPr>
          <p:cNvPr id="6" name="Footer Placeholder 2"/>
          <p:cNvSpPr>
            <a:spLocks noGrp="1"/>
          </p:cNvSpPr>
          <p:nvPr>
            <p:ph type="ftr" sz="quarter" idx="3"/>
          </p:nvPr>
        </p:nvSpPr>
        <p:spPr>
          <a:xfrm>
            <a:off x="2743200" y="6324600"/>
            <a:ext cx="3733800" cy="396875"/>
          </a:xfrm>
          <a:prstGeom prst="rect">
            <a:avLst/>
          </a:prstGeom>
        </p:spPr>
        <p:txBody>
          <a:bodyPr/>
          <a:lstStyle>
            <a:lvl1pPr algn="ctr">
              <a:defRPr sz="1400">
                <a:latin typeface="+mj-lt"/>
              </a:defRPr>
            </a:lvl1pPr>
          </a:lstStyle>
          <a:p>
            <a:r>
              <a:rPr lang="en-US" dirty="0" smtClean="0">
                <a:solidFill>
                  <a:prstClr val="black"/>
                </a:solidFill>
              </a:rPr>
              <a:t>Health Insurance Literacy for the Marketplace</a:t>
            </a:r>
            <a:endParaRPr lang="en-US" dirty="0">
              <a:solidFill>
                <a:prstClr val="black"/>
              </a:solidFill>
            </a:endParaRPr>
          </a:p>
        </p:txBody>
      </p:sp>
    </p:spTree>
    <p:extLst>
      <p:ext uri="{BB962C8B-B14F-4D97-AF65-F5344CB8AC3E}">
        <p14:creationId xmlns:p14="http://schemas.microsoft.com/office/powerpoint/2010/main" val="743799553"/>
      </p:ext>
    </p:extLst>
  </p:cSld>
  <p:clrMap bg1="lt1" tx1="dk1" bg2="lt2" tx2="dk2" accent1="accent1" accent2="accent2" accent3="accent3" accent4="accent4" accent5="accent5" accent6="accent6" hlink="hlink" folHlink="folHlink"/>
  <p:sldLayoutIdLst>
    <p:sldLayoutId id="2147483712" r:id="rId1"/>
    <p:sldLayoutId id="2147483705" r:id="rId2"/>
    <p:sldLayoutId id="2147483706" r:id="rId3"/>
    <p:sldLayoutId id="2147483713" r:id="rId4"/>
    <p:sldLayoutId id="2147483715" r:id="rId5"/>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SzPct val="50000"/>
        <a:buFont typeface="Wingdings" panose="05000000000000000000" pitchFamily="2" charset="2"/>
        <a:buChar char="q"/>
        <a:defRPr sz="2400" kern="1200">
          <a:solidFill>
            <a:schemeClr val="tx1"/>
          </a:solidFill>
          <a:latin typeface="+mj-lt"/>
          <a:ea typeface="+mn-ea"/>
          <a:cs typeface="+mn-cs"/>
        </a:defRPr>
      </a:lvl3pPr>
      <a:lvl4pPr marL="1600200" indent="-228600" algn="l" defTabSz="914400" rtl="0" eaLnBrk="1" latinLnBrk="0" hangingPunct="1">
        <a:spcBef>
          <a:spcPct val="20000"/>
        </a:spcBef>
        <a:buSzPct val="50000"/>
        <a:buFont typeface="Courier New" panose="02070309020205020404"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marketplace.cms.gov/c2c"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lstStyle/>
          <a:p>
            <a:r>
              <a:rPr lang="en-US" dirty="0" smtClean="0"/>
              <a:t>Health Insurance Marketplace</a:t>
            </a:r>
            <a:endParaRPr lang="en-US" dirty="0"/>
          </a:p>
        </p:txBody>
      </p:sp>
      <p:sp>
        <p:nvSpPr>
          <p:cNvPr id="4" name="Text Placeholder 3"/>
          <p:cNvSpPr>
            <a:spLocks noGrp="1"/>
          </p:cNvSpPr>
          <p:nvPr>
            <p:ph type="body" sz="quarter" idx="11"/>
          </p:nvPr>
        </p:nvSpPr>
        <p:spPr>
          <a:xfrm>
            <a:off x="3117124" y="4495800"/>
            <a:ext cx="5722075" cy="1981200"/>
          </a:xfrm>
        </p:spPr>
        <p:txBody>
          <a:bodyPr>
            <a:noAutofit/>
          </a:bodyPr>
          <a:lstStyle/>
          <a:p>
            <a:pPr algn="r"/>
            <a:r>
              <a:rPr lang="en-US" b="0" dirty="0" smtClean="0"/>
              <a:t>May 20, 2015</a:t>
            </a:r>
          </a:p>
          <a:p>
            <a:pPr algn="r"/>
            <a:r>
              <a:rPr lang="en-US" b="0" dirty="0" smtClean="0"/>
              <a:t>Jeanette Contreras, MPP</a:t>
            </a:r>
          </a:p>
          <a:p>
            <a:pPr algn="r"/>
            <a:r>
              <a:rPr lang="en-US" b="0" dirty="0" smtClean="0"/>
              <a:t>Centers </a:t>
            </a:r>
            <a:r>
              <a:rPr lang="en-US" b="0" dirty="0"/>
              <a:t>for Medicare and Medicaid Services</a:t>
            </a:r>
          </a:p>
          <a:p>
            <a:pPr algn="r"/>
            <a:r>
              <a:rPr lang="en-US" b="0" dirty="0" smtClean="0"/>
              <a:t>Jeanette.Contreras@cms.hhs.gov</a:t>
            </a:r>
            <a:endParaRPr lang="en-US" b="0" dirty="0"/>
          </a:p>
        </p:txBody>
      </p:sp>
      <p:sp>
        <p:nvSpPr>
          <p:cNvPr id="2" name="Text Placeholder 1"/>
          <p:cNvSpPr>
            <a:spLocks noGrp="1"/>
          </p:cNvSpPr>
          <p:nvPr>
            <p:ph type="body" sz="quarter" idx="10"/>
          </p:nvPr>
        </p:nvSpPr>
        <p:spPr>
          <a:xfrm>
            <a:off x="76200" y="2819400"/>
            <a:ext cx="8991600" cy="1447800"/>
          </a:xfrm>
        </p:spPr>
        <p:txBody>
          <a:bodyPr>
            <a:normAutofit/>
          </a:bodyPr>
          <a:lstStyle/>
          <a:p>
            <a:pPr algn="ctr"/>
            <a:r>
              <a:rPr lang="en-US" sz="3200" dirty="0" smtClean="0"/>
              <a:t>Affordable Care Act outreach to Latinos</a:t>
            </a:r>
            <a:endParaRPr lang="es-ES"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19800"/>
            <a:ext cx="2743200" cy="341479"/>
          </a:xfrm>
          <a:prstGeom prst="rect">
            <a:avLst/>
          </a:prstGeom>
        </p:spPr>
      </p:pic>
    </p:spTree>
    <p:extLst>
      <p:ext uri="{BB962C8B-B14F-4D97-AF65-F5344CB8AC3E}">
        <p14:creationId xmlns:p14="http://schemas.microsoft.com/office/powerpoint/2010/main" val="4201515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Undocumented Immigrants</a:t>
            </a:r>
            <a:endParaRPr lang="en-US" dirty="0"/>
          </a:p>
        </p:txBody>
      </p:sp>
      <p:sp>
        <p:nvSpPr>
          <p:cNvPr id="4" name="Content Placeholder 3"/>
          <p:cNvSpPr>
            <a:spLocks noGrp="1"/>
          </p:cNvSpPr>
          <p:nvPr>
            <p:ph idx="1"/>
          </p:nvPr>
        </p:nvSpPr>
        <p:spPr>
          <a:xfrm>
            <a:off x="304800" y="1676400"/>
            <a:ext cx="8534400" cy="4724400"/>
          </a:xfrm>
        </p:spPr>
        <p:txBody>
          <a:bodyPr>
            <a:normAutofit lnSpcReduction="10000"/>
          </a:bodyPr>
          <a:lstStyle/>
          <a:p>
            <a:r>
              <a:rPr lang="en-US" dirty="0" smtClean="0"/>
              <a:t>Aren’t eligible for federal public benefits through the affordable care act</a:t>
            </a:r>
          </a:p>
          <a:p>
            <a:r>
              <a:rPr lang="en-US" dirty="0" smtClean="0"/>
              <a:t>May continue to buy coverage on their own outside the Marketplace</a:t>
            </a:r>
          </a:p>
          <a:p>
            <a:r>
              <a:rPr lang="en-US" dirty="0" smtClean="0"/>
              <a:t>Can get limited services for an </a:t>
            </a:r>
            <a:r>
              <a:rPr lang="en-US" dirty="0"/>
              <a:t>emergency medical </a:t>
            </a:r>
            <a:r>
              <a:rPr lang="en-US" dirty="0" smtClean="0"/>
              <a:t>condition through Medicaid </a:t>
            </a:r>
          </a:p>
          <a:p>
            <a:pPr lvl="1"/>
            <a:r>
              <a:rPr lang="en-US" dirty="0" smtClean="0"/>
              <a:t>If otherwise eligible for Medicaid in the state</a:t>
            </a:r>
          </a:p>
          <a:p>
            <a:r>
              <a:rPr lang="en-US" dirty="0" smtClean="0"/>
              <a:t>Aren’t subject to individual shared responsibility requirement</a:t>
            </a:r>
            <a:endParaRPr lang="es-ES" dirty="0"/>
          </a:p>
        </p:txBody>
      </p:sp>
    </p:spTree>
    <p:extLst>
      <p:ext uri="{BB962C8B-B14F-4D97-AF65-F5344CB8AC3E}">
        <p14:creationId xmlns:p14="http://schemas.microsoft.com/office/powerpoint/2010/main" val="936148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76400"/>
            <a:ext cx="6172200" cy="4365486"/>
          </a:xfrm>
        </p:spPr>
        <p:txBody>
          <a:bodyPr>
            <a:normAutofit fontScale="92500"/>
          </a:bodyPr>
          <a:lstStyle/>
          <a:p>
            <a:r>
              <a:rPr lang="en-US" dirty="0"/>
              <a:t>A</a:t>
            </a:r>
            <a:r>
              <a:rPr lang="en-US" dirty="0" smtClean="0"/>
              <a:t> </a:t>
            </a:r>
            <a:r>
              <a:rPr lang="en-US" dirty="0"/>
              <a:t>step-by-step guide </a:t>
            </a:r>
            <a:r>
              <a:rPr lang="en-US" dirty="0" smtClean="0"/>
              <a:t> </a:t>
            </a:r>
          </a:p>
          <a:p>
            <a:pPr lvl="1"/>
            <a:r>
              <a:rPr lang="en-US" sz="2900" dirty="0" smtClean="0"/>
              <a:t>What </a:t>
            </a:r>
            <a:r>
              <a:rPr lang="en-US" sz="2900" dirty="0"/>
              <a:t>having health insurance </a:t>
            </a:r>
            <a:r>
              <a:rPr lang="en-US" sz="2900" dirty="0" smtClean="0"/>
              <a:t>means </a:t>
            </a:r>
          </a:p>
          <a:p>
            <a:pPr lvl="1"/>
            <a:r>
              <a:rPr lang="en-US" sz="2900" dirty="0" smtClean="0"/>
              <a:t>How </a:t>
            </a:r>
            <a:r>
              <a:rPr lang="en-US" sz="2900" dirty="0"/>
              <a:t>to use your </a:t>
            </a:r>
            <a:r>
              <a:rPr lang="en-US" sz="2900" dirty="0" smtClean="0"/>
              <a:t>card</a:t>
            </a:r>
          </a:p>
          <a:p>
            <a:pPr lvl="1"/>
            <a:r>
              <a:rPr lang="en-US" sz="2900" dirty="0" smtClean="0"/>
              <a:t>How </a:t>
            </a:r>
            <a:r>
              <a:rPr lang="en-US" sz="2900" dirty="0"/>
              <a:t>to set up your first visit with a health care provider such as a doctor or a nurse </a:t>
            </a:r>
            <a:r>
              <a:rPr lang="en-US" sz="2900" dirty="0" smtClean="0"/>
              <a:t>practitioner.</a:t>
            </a:r>
          </a:p>
          <a:p>
            <a:pPr lvl="1"/>
            <a:r>
              <a:rPr lang="en-US" sz="2900" dirty="0" smtClean="0"/>
              <a:t>What </a:t>
            </a:r>
            <a:r>
              <a:rPr lang="en-US" sz="2900" dirty="0"/>
              <a:t>to expect during that first </a:t>
            </a:r>
            <a:r>
              <a:rPr lang="en-US" sz="2900" dirty="0" smtClean="0"/>
              <a:t>visit </a:t>
            </a:r>
          </a:p>
          <a:p>
            <a:pPr lvl="1"/>
            <a:r>
              <a:rPr lang="en-US" sz="2900" dirty="0" smtClean="0"/>
              <a:t>What </a:t>
            </a:r>
            <a:r>
              <a:rPr lang="en-US" sz="2900" dirty="0"/>
              <a:t>to look for in a provider that works for you and your </a:t>
            </a:r>
            <a:r>
              <a:rPr lang="en-US" sz="2900" dirty="0" smtClean="0"/>
              <a:t>needs</a:t>
            </a:r>
            <a:endParaRPr lang="en-US" sz="2900" dirty="0"/>
          </a:p>
        </p:txBody>
      </p:sp>
      <p:sp>
        <p:nvSpPr>
          <p:cNvPr id="3" name="Title 2"/>
          <p:cNvSpPr>
            <a:spLocks noGrp="1"/>
          </p:cNvSpPr>
          <p:nvPr>
            <p:ph type="title"/>
          </p:nvPr>
        </p:nvSpPr>
        <p:spPr/>
        <p:txBody>
          <a:bodyPr/>
          <a:lstStyle/>
          <a:p>
            <a:r>
              <a:rPr lang="en-US" dirty="0" smtClean="0"/>
              <a:t>A Roadmap to Better Care </a:t>
            </a:r>
            <a:br>
              <a:rPr lang="en-US" dirty="0" smtClean="0"/>
            </a:br>
            <a:r>
              <a:rPr lang="en-US" dirty="0" smtClean="0"/>
              <a:t>and a Healthier You</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solidFill>
                  <a:prstClr val="black">
                    <a:tint val="75000"/>
                  </a:prstClr>
                </a:solidFill>
              </a:rPr>
              <a:pPr/>
              <a:t>11</a:t>
            </a:fld>
            <a:endParaRPr lang="en-US" dirty="0">
              <a:solidFill>
                <a:prstClr val="black">
                  <a:tint val="75000"/>
                </a:prst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39" t="17723" r="35543" b="7277"/>
          <a:stretch/>
        </p:blipFill>
        <p:spPr bwMode="auto">
          <a:xfrm>
            <a:off x="6248400" y="1676400"/>
            <a:ext cx="258644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400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Coverage to Care</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12</a:t>
            </a:fld>
            <a:endParaRPr lang="en-US" dirty="0">
              <a:solidFill>
                <a:prstClr val="black">
                  <a:tint val="75000"/>
                </a:prstClr>
              </a:solidFill>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786627"/>
            <a:ext cx="2926080" cy="225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4780" y="1600200"/>
            <a:ext cx="7086600"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prstClr val="black"/>
                </a:solidFill>
              </a:rPr>
              <a:t>Roadmap (English/Spanish)</a:t>
            </a:r>
          </a:p>
          <a:p>
            <a:pPr marL="457200" indent="-457200">
              <a:buFont typeface="Arial" panose="020B0604020202020204" pitchFamily="34" charset="0"/>
              <a:buChar char="•"/>
            </a:pPr>
            <a:r>
              <a:rPr lang="en-US" sz="2800" dirty="0">
                <a:solidFill>
                  <a:prstClr val="black"/>
                </a:solidFill>
              </a:rPr>
              <a:t>Poster Roadmap (English/Spanish)</a:t>
            </a:r>
          </a:p>
          <a:p>
            <a:pPr marL="457200" indent="-457200">
              <a:buFont typeface="Arial" panose="020B0604020202020204" pitchFamily="34" charset="0"/>
              <a:buChar char="•"/>
            </a:pPr>
            <a:r>
              <a:rPr lang="en-US" sz="2800" dirty="0">
                <a:solidFill>
                  <a:prstClr val="black"/>
                </a:solidFill>
              </a:rPr>
              <a:t>One-pagers:  </a:t>
            </a:r>
          </a:p>
          <a:p>
            <a:pPr marL="914400" lvl="1" indent="-457200">
              <a:buFont typeface="Courier New" panose="02070309020205020404" pitchFamily="49" charset="0"/>
              <a:buChar char="o"/>
            </a:pPr>
            <a:r>
              <a:rPr lang="en-US" sz="2800" dirty="0">
                <a:solidFill>
                  <a:prstClr val="black"/>
                </a:solidFill>
              </a:rPr>
              <a:t>Insurance card </a:t>
            </a:r>
          </a:p>
          <a:p>
            <a:pPr marL="914400" lvl="1" indent="-457200">
              <a:buFont typeface="Courier New" panose="02070309020205020404" pitchFamily="49" charset="0"/>
              <a:buChar char="o"/>
            </a:pPr>
            <a:r>
              <a:rPr lang="en-US" sz="2800" dirty="0">
                <a:solidFill>
                  <a:prstClr val="black"/>
                </a:solidFill>
              </a:rPr>
              <a:t>Primary care vs. Emergency  </a:t>
            </a:r>
          </a:p>
          <a:p>
            <a:pPr marL="914400" lvl="1" indent="-457200">
              <a:buFont typeface="Courier New" panose="02070309020205020404" pitchFamily="49" charset="0"/>
              <a:buChar char="o"/>
            </a:pPr>
            <a:r>
              <a:rPr lang="en-US" sz="2800" dirty="0">
                <a:solidFill>
                  <a:prstClr val="black"/>
                </a:solidFill>
              </a:rPr>
              <a:t>Explanation of Benefits</a:t>
            </a:r>
          </a:p>
          <a:p>
            <a:pPr marL="457200" indent="-457200">
              <a:buFont typeface="Arial" panose="020B0604020202020204" pitchFamily="34" charset="0"/>
              <a:buChar char="•"/>
            </a:pPr>
            <a:r>
              <a:rPr lang="en-US" sz="2800" dirty="0">
                <a:solidFill>
                  <a:prstClr val="black"/>
                </a:solidFill>
              </a:rPr>
              <a:t>Pull-out steps </a:t>
            </a:r>
          </a:p>
          <a:p>
            <a:pPr marL="457200" indent="-457200">
              <a:buFont typeface="Arial" panose="020B0604020202020204" pitchFamily="34" charset="0"/>
              <a:buChar char="•"/>
            </a:pPr>
            <a:r>
              <a:rPr lang="en-US" sz="2800" dirty="0">
                <a:solidFill>
                  <a:prstClr val="black"/>
                </a:solidFill>
              </a:rPr>
              <a:t>Discussion Guide (English)</a:t>
            </a:r>
          </a:p>
          <a:p>
            <a:pPr marL="457200" indent="-457200">
              <a:buFont typeface="Arial" panose="020B0604020202020204" pitchFamily="34" charset="0"/>
              <a:buChar char="•"/>
            </a:pPr>
            <a:r>
              <a:rPr lang="en-US" sz="2800" dirty="0">
                <a:solidFill>
                  <a:prstClr val="black"/>
                </a:solidFill>
              </a:rPr>
              <a:t>Video vignettes (English/Spanish)</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840" y="4290105"/>
            <a:ext cx="2743200" cy="165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9560" y="5585758"/>
            <a:ext cx="5577840" cy="954107"/>
          </a:xfrm>
          <a:prstGeom prst="rect">
            <a:avLst/>
          </a:prstGeom>
          <a:noFill/>
        </p:spPr>
        <p:txBody>
          <a:bodyPr wrap="square" rtlCol="0">
            <a:spAutoFit/>
          </a:bodyPr>
          <a:lstStyle/>
          <a:p>
            <a:pPr algn="ctr"/>
            <a:r>
              <a:rPr lang="en-US" sz="2800" b="1" dirty="0">
                <a:solidFill>
                  <a:prstClr val="black"/>
                </a:solidFill>
              </a:rPr>
              <a:t>All resources available at </a:t>
            </a:r>
          </a:p>
          <a:p>
            <a:pPr algn="ctr"/>
            <a:r>
              <a:rPr lang="en-US" sz="2800" b="1" dirty="0">
                <a:solidFill>
                  <a:prstClr val="black"/>
                </a:solidFill>
                <a:hlinkClick r:id="rId5"/>
              </a:rPr>
              <a:t>http://marketplace.cms.gov/c2c</a:t>
            </a:r>
            <a:endParaRPr lang="en-US" sz="2800" b="1" dirty="0">
              <a:solidFill>
                <a:prstClr val="black"/>
              </a:solidFill>
            </a:endParaRPr>
          </a:p>
        </p:txBody>
      </p:sp>
    </p:spTree>
    <p:extLst>
      <p:ext uri="{BB962C8B-B14F-4D97-AF65-F5344CB8AC3E}">
        <p14:creationId xmlns:p14="http://schemas.microsoft.com/office/powerpoint/2010/main" val="4032775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4C7DC1E6-81B2-456F-AAD5-518541D82B07}" type="slidenum">
              <a:rPr lang="en-US" smtClean="0"/>
              <a:pPr/>
              <a:t>13</a:t>
            </a:fld>
            <a:endParaRPr lang="en-US" dirty="0"/>
          </a:p>
        </p:txBody>
      </p:sp>
      <p:sp>
        <p:nvSpPr>
          <p:cNvPr id="2" name="Content Placeholder 1"/>
          <p:cNvSpPr>
            <a:spLocks noGrp="1"/>
          </p:cNvSpPr>
          <p:nvPr>
            <p:ph idx="1"/>
          </p:nvPr>
        </p:nvSpPr>
        <p:spPr>
          <a:xfrm>
            <a:off x="228600" y="1676400"/>
            <a:ext cx="8686800" cy="4572000"/>
          </a:xfrm>
        </p:spPr>
        <p:txBody>
          <a:bodyPr>
            <a:noAutofit/>
          </a:bodyPr>
          <a:lstStyle/>
          <a:p>
            <a:pPr>
              <a:spcBef>
                <a:spcPts val="600"/>
              </a:spcBef>
            </a:pPr>
            <a:r>
              <a:rPr lang="en-US" sz="3000" dirty="0" smtClean="0"/>
              <a:t>Sign up to get email and text alerts at HealthCare.gov/subscribe</a:t>
            </a:r>
          </a:p>
          <a:p>
            <a:pPr lvl="1">
              <a:spcBef>
                <a:spcPts val="600"/>
              </a:spcBef>
            </a:pPr>
            <a:r>
              <a:rPr lang="en-US" sz="3000" dirty="0"/>
              <a:t>CuidadoDeSalud.gov for Spanish</a:t>
            </a:r>
          </a:p>
          <a:p>
            <a:pPr>
              <a:spcBef>
                <a:spcPts val="600"/>
              </a:spcBef>
            </a:pPr>
            <a:r>
              <a:rPr lang="en-US" sz="3000" dirty="0" smtClean="0"/>
              <a:t>Updates and resources for partner organizations are available at Marketplace.cms.gov</a:t>
            </a:r>
          </a:p>
          <a:p>
            <a:r>
              <a:rPr lang="en-US" sz="3000" b="1" dirty="0" smtClean="0"/>
              <a:t>Twitter</a:t>
            </a:r>
            <a:r>
              <a:rPr lang="en-US" sz="3000" dirty="0" smtClean="0"/>
              <a:t> @HealthCareGov / @</a:t>
            </a:r>
            <a:r>
              <a:rPr lang="en-US" sz="3000" dirty="0" err="1" smtClean="0"/>
              <a:t>CuidadoDeSalud</a:t>
            </a:r>
            <a:endParaRPr lang="en-US" sz="3000" dirty="0" smtClean="0"/>
          </a:p>
          <a:p>
            <a:pPr lvl="1"/>
            <a:r>
              <a:rPr lang="en-US" sz="3000" dirty="0" smtClean="0"/>
              <a:t>#</a:t>
            </a:r>
            <a:r>
              <a:rPr lang="en-US" sz="3000" dirty="0" err="1" smtClean="0"/>
              <a:t>GetCovered</a:t>
            </a:r>
            <a:r>
              <a:rPr lang="en-US" sz="3000" dirty="0" smtClean="0"/>
              <a:t>  or #</a:t>
            </a:r>
            <a:r>
              <a:rPr lang="en-US" sz="3000" dirty="0" err="1" smtClean="0"/>
              <a:t>Asegurate</a:t>
            </a:r>
            <a:endParaRPr lang="en-US" sz="3000" dirty="0" smtClean="0"/>
          </a:p>
          <a:p>
            <a:r>
              <a:rPr lang="en-US" sz="3000" b="1" dirty="0" smtClean="0"/>
              <a:t>Facebook.com</a:t>
            </a:r>
            <a:r>
              <a:rPr lang="en-US" sz="3000" dirty="0" smtClean="0"/>
              <a:t>/</a:t>
            </a:r>
            <a:r>
              <a:rPr lang="en-US" sz="3000" dirty="0" err="1" smtClean="0"/>
              <a:t>Healthcaregov</a:t>
            </a:r>
            <a:r>
              <a:rPr lang="en-US" sz="3000" dirty="0" smtClean="0"/>
              <a:t> or </a:t>
            </a:r>
            <a:r>
              <a:rPr lang="en-US" sz="3000" dirty="0" err="1" smtClean="0"/>
              <a:t>CuidadoDeSalud</a:t>
            </a:r>
            <a:endParaRPr lang="en-US" sz="3000" dirty="0"/>
          </a:p>
        </p:txBody>
      </p:sp>
      <p:sp>
        <p:nvSpPr>
          <p:cNvPr id="3" name="Title 2"/>
          <p:cNvSpPr>
            <a:spLocks noGrp="1"/>
          </p:cNvSpPr>
          <p:nvPr>
            <p:ph type="title"/>
          </p:nvPr>
        </p:nvSpPr>
        <p:spPr/>
        <p:txBody>
          <a:bodyPr/>
          <a:lstStyle/>
          <a:p>
            <a:r>
              <a:rPr lang="en-US" sz="4000" dirty="0" smtClean="0"/>
              <a:t>Stay Connected</a:t>
            </a:r>
            <a:endParaRPr lang="en-US" sz="3600" dirty="0"/>
          </a:p>
        </p:txBody>
      </p:sp>
    </p:spTree>
    <p:extLst>
      <p:ext uri="{BB962C8B-B14F-4D97-AF65-F5344CB8AC3E}">
        <p14:creationId xmlns:p14="http://schemas.microsoft.com/office/powerpoint/2010/main" val="2566870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458200" cy="5029200"/>
          </a:xfrm>
        </p:spPr>
        <p:txBody>
          <a:bodyPr>
            <a:noAutofit/>
          </a:bodyPr>
          <a:lstStyle/>
          <a:p>
            <a:pPr marL="0" lvl="1" indent="0">
              <a:buNone/>
            </a:pPr>
            <a:r>
              <a:rPr lang="en-US" sz="2600" b="1" dirty="0" smtClean="0"/>
              <a:t>From November </a:t>
            </a:r>
            <a:r>
              <a:rPr lang="en-US" sz="2600" b="1" dirty="0"/>
              <a:t>15, 2014 – February 15, </a:t>
            </a:r>
            <a:r>
              <a:rPr lang="en-US" sz="2600" b="1" dirty="0" smtClean="0"/>
              <a:t>2015</a:t>
            </a:r>
          </a:p>
          <a:p>
            <a:pPr marL="457200" lvl="1" indent="-457200">
              <a:buFont typeface="Wingdings" panose="05000000000000000000" pitchFamily="2" charset="2"/>
              <a:buChar char="§"/>
            </a:pPr>
            <a:r>
              <a:rPr lang="en-US" sz="2600" dirty="0" smtClean="0"/>
              <a:t>About 11.7 million selected a plan or were automatically re-enrolled in a Marketplace plan </a:t>
            </a:r>
          </a:p>
          <a:p>
            <a:pPr lvl="1"/>
            <a:r>
              <a:rPr lang="en-US" sz="2600" dirty="0" smtClean="0"/>
              <a:t>8.6 </a:t>
            </a:r>
            <a:r>
              <a:rPr lang="en-US" sz="2600" dirty="0"/>
              <a:t>million in Healthcare.gov states</a:t>
            </a:r>
          </a:p>
          <a:p>
            <a:pPr lvl="1"/>
            <a:r>
              <a:rPr lang="en-US" sz="2600" dirty="0" smtClean="0"/>
              <a:t>2.8 million in State-Based Marketplaces</a:t>
            </a:r>
            <a:endParaRPr lang="en-US" sz="2600" dirty="0"/>
          </a:p>
          <a:p>
            <a:pPr marL="0" indent="0">
              <a:buNone/>
            </a:pPr>
            <a:r>
              <a:rPr lang="en-US" sz="2600" b="1" dirty="0" smtClean="0"/>
              <a:t>Since </a:t>
            </a:r>
            <a:r>
              <a:rPr lang="en-US" sz="2600" b="1" dirty="0"/>
              <a:t>Open Enrollment October 2013</a:t>
            </a:r>
          </a:p>
          <a:p>
            <a:r>
              <a:rPr lang="en-US" sz="2600" dirty="0" smtClean="0"/>
              <a:t>Nearly 10.8 million Additional Individuals enrolled in Medicaid or the Children’s Health Insurance Program (CHIP) as of December 2014</a:t>
            </a:r>
          </a:p>
          <a:p>
            <a:pPr marL="0" indent="0">
              <a:buNone/>
            </a:pPr>
            <a:r>
              <a:rPr lang="en-US" sz="2600" b="1" dirty="0" smtClean="0"/>
              <a:t>Tax Special Enrollment Period March 15-April 30</a:t>
            </a:r>
          </a:p>
          <a:p>
            <a:r>
              <a:rPr lang="en-US" sz="2600" dirty="0" smtClean="0"/>
              <a:t>147,000 consumers signed up through </a:t>
            </a:r>
            <a:r>
              <a:rPr lang="en-US" sz="2600" dirty="0" err="1" smtClean="0"/>
              <a:t>HealthCare.gov</a:t>
            </a:r>
            <a:endParaRPr lang="en-US" sz="2600" dirty="0" smtClean="0"/>
          </a:p>
          <a:p>
            <a:pPr marL="0" indent="0">
              <a:buNone/>
            </a:pPr>
            <a:endParaRPr lang="en-US" sz="2600" dirty="0" smtClean="0"/>
          </a:p>
        </p:txBody>
      </p:sp>
      <p:sp>
        <p:nvSpPr>
          <p:cNvPr id="4" name="Title 3"/>
          <p:cNvSpPr>
            <a:spLocks noGrp="1"/>
          </p:cNvSpPr>
          <p:nvPr>
            <p:ph type="title"/>
          </p:nvPr>
        </p:nvSpPr>
        <p:spPr/>
        <p:txBody>
          <a:bodyPr>
            <a:normAutofit/>
          </a:bodyPr>
          <a:lstStyle/>
          <a:p>
            <a:pPr algn="ctr"/>
            <a:r>
              <a:rPr lang="en-US" dirty="0" smtClean="0">
                <a:effectLst/>
                <a:latin typeface="Calibri" pitchFamily="34" charset="0"/>
                <a:cs typeface="Calibri" pitchFamily="34" charset="0"/>
              </a:rPr>
              <a:t>Marketplace Open Enrollment Report</a:t>
            </a:r>
            <a:endParaRPr lang="en-US" dirty="0">
              <a:effectLst/>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022FF3C-310F-4809-A5BE-BC5BA8AA108D}"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76810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22437"/>
            <a:ext cx="8458200" cy="4602163"/>
          </a:xfrm>
        </p:spPr>
        <p:txBody>
          <a:bodyPr>
            <a:normAutofit/>
          </a:bodyPr>
          <a:lstStyle/>
          <a:p>
            <a:pPr lvl="0"/>
            <a:r>
              <a:rPr lang="en-US" sz="2800" dirty="0" smtClean="0"/>
              <a:t>The </a:t>
            </a:r>
            <a:r>
              <a:rPr lang="en-US" sz="2800" dirty="0"/>
              <a:t>uninsured rate declined by more among African Americans and Latinos than among Whites.  </a:t>
            </a:r>
            <a:endParaRPr lang="en-US" sz="2800" dirty="0" smtClean="0"/>
          </a:p>
          <a:p>
            <a:pPr lvl="0"/>
            <a:r>
              <a:rPr lang="en-US" sz="2800" dirty="0" smtClean="0"/>
              <a:t>Between </a:t>
            </a:r>
            <a:r>
              <a:rPr lang="en-US" sz="2800" dirty="0"/>
              <a:t>Oct. 2013 and March 2015 - </a:t>
            </a:r>
            <a:endParaRPr lang="es-ES" sz="2800" dirty="0"/>
          </a:p>
          <a:p>
            <a:pPr lvl="1"/>
            <a:r>
              <a:rPr lang="en-US" dirty="0"/>
              <a:t> </a:t>
            </a:r>
            <a:r>
              <a:rPr lang="en-US" sz="2600" dirty="0" smtClean="0"/>
              <a:t>4.2 </a:t>
            </a:r>
            <a:r>
              <a:rPr lang="en-US" sz="2600" dirty="0"/>
              <a:t>million Latino adults gained coverage </a:t>
            </a:r>
            <a:r>
              <a:rPr lang="en-US" sz="2600" dirty="0" smtClean="0"/>
              <a:t/>
            </a:r>
            <a:br>
              <a:rPr lang="en-US" sz="2600" dirty="0" smtClean="0"/>
            </a:br>
            <a:r>
              <a:rPr lang="en-US" sz="2600" dirty="0" smtClean="0"/>
              <a:t>(</a:t>
            </a:r>
            <a:r>
              <a:rPr lang="en-US" sz="2600" dirty="0"/>
              <a:t>a 12.3 percentage point drop);</a:t>
            </a:r>
            <a:endParaRPr lang="es-ES" sz="2600" dirty="0"/>
          </a:p>
          <a:p>
            <a:pPr lvl="1"/>
            <a:r>
              <a:rPr lang="en-US" sz="2600" dirty="0"/>
              <a:t>2.3 million African American adults gained coverage </a:t>
            </a:r>
            <a:r>
              <a:rPr lang="en-US" sz="2600" dirty="0" smtClean="0"/>
              <a:t/>
            </a:r>
            <a:br>
              <a:rPr lang="en-US" sz="2600" dirty="0" smtClean="0"/>
            </a:br>
            <a:r>
              <a:rPr lang="en-US" sz="2600" dirty="0" smtClean="0"/>
              <a:t>(</a:t>
            </a:r>
            <a:r>
              <a:rPr lang="en-US" sz="2600" dirty="0"/>
              <a:t>a 9.2 percentage point drop); and </a:t>
            </a:r>
            <a:endParaRPr lang="es-ES" sz="2600" dirty="0"/>
          </a:p>
          <a:p>
            <a:pPr lvl="1"/>
            <a:r>
              <a:rPr lang="en-US" sz="2600" dirty="0"/>
              <a:t>6.6 million White adults gained coverage  </a:t>
            </a:r>
            <a:r>
              <a:rPr lang="en-US" sz="2600" dirty="0" smtClean="0"/>
              <a:t/>
            </a:r>
            <a:br>
              <a:rPr lang="en-US" sz="2600" dirty="0" smtClean="0"/>
            </a:br>
            <a:r>
              <a:rPr lang="en-US" sz="2600" dirty="0" smtClean="0"/>
              <a:t>(</a:t>
            </a:r>
            <a:r>
              <a:rPr lang="en-US" sz="2600" dirty="0"/>
              <a:t>a 5.3 percentage point drop</a:t>
            </a:r>
            <a:r>
              <a:rPr lang="en-US" sz="2600" dirty="0" smtClean="0"/>
              <a:t>).</a:t>
            </a:r>
            <a:endParaRPr lang="es-ES" sz="2600" dirty="0"/>
          </a:p>
        </p:txBody>
      </p:sp>
      <p:sp>
        <p:nvSpPr>
          <p:cNvPr id="3" name="Title 2"/>
          <p:cNvSpPr>
            <a:spLocks noGrp="1"/>
          </p:cNvSpPr>
          <p:nvPr>
            <p:ph type="title"/>
          </p:nvPr>
        </p:nvSpPr>
        <p:spPr/>
        <p:txBody>
          <a:bodyPr/>
          <a:lstStyle/>
          <a:p>
            <a:r>
              <a:rPr lang="en-US" dirty="0" smtClean="0"/>
              <a:t>Uninsured Rate Report</a:t>
            </a:r>
            <a:endParaRPr lang="es-ES" dirty="0"/>
          </a:p>
        </p:txBody>
      </p:sp>
      <p:sp>
        <p:nvSpPr>
          <p:cNvPr id="4" name="Slide Number Placeholder 3"/>
          <p:cNvSpPr>
            <a:spLocks noGrp="1"/>
          </p:cNvSpPr>
          <p:nvPr>
            <p:ph type="sldNum" sz="quarter" idx="4"/>
          </p:nvPr>
        </p:nvSpPr>
        <p:spPr/>
        <p:txBody>
          <a:bodyPr/>
          <a:lstStyle/>
          <a:p>
            <a:fld id="{7022FF3C-310F-4809-A5BE-BC5BA8AA108D}" type="slidenum">
              <a:rPr lang="en-US" smtClean="0">
                <a:solidFill>
                  <a:prstClr val="black">
                    <a:tint val="75000"/>
                  </a:prstClr>
                </a:solidFill>
              </a:rPr>
              <a:pPr/>
              <a:t>3</a:t>
            </a:fld>
            <a:endParaRPr lang="en-US" dirty="0">
              <a:solidFill>
                <a:prstClr val="black">
                  <a:tint val="75000"/>
                </a:prstClr>
              </a:solidFill>
            </a:endParaRPr>
          </a:p>
        </p:txBody>
      </p:sp>
      <p:sp>
        <p:nvSpPr>
          <p:cNvPr id="5" name="Date Placeholder 4"/>
          <p:cNvSpPr>
            <a:spLocks noGrp="1"/>
          </p:cNvSpPr>
          <p:nvPr>
            <p:ph type="dt" sz="half" idx="2"/>
          </p:nvPr>
        </p:nvSpPr>
        <p:spPr/>
        <p:txBody>
          <a:bodyPr/>
          <a:lstStyle/>
          <a:p>
            <a:r>
              <a:rPr lang="en-US" dirty="0" smtClean="0">
                <a:solidFill>
                  <a:prstClr val="black"/>
                </a:solidFill>
              </a:rPr>
              <a:t>March 2015</a:t>
            </a:r>
            <a:endParaRPr lang="en-US" dirty="0">
              <a:solidFill>
                <a:prstClr val="black"/>
              </a:solidFill>
            </a:endParaRPr>
          </a:p>
        </p:txBody>
      </p:sp>
    </p:spTree>
    <p:extLst>
      <p:ext uri="{BB962C8B-B14F-4D97-AF65-F5344CB8AC3E}">
        <p14:creationId xmlns:p14="http://schemas.microsoft.com/office/powerpoint/2010/main" val="176073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4800600"/>
          </a:xfrm>
        </p:spPr>
        <p:txBody>
          <a:bodyPr>
            <a:noAutofit/>
          </a:bodyPr>
          <a:lstStyle/>
          <a:p>
            <a:pPr marL="0" lvl="1" indent="0">
              <a:buNone/>
            </a:pPr>
            <a:r>
              <a:rPr lang="en-US" b="1" dirty="0" smtClean="0"/>
              <a:t>Working with trusted partners</a:t>
            </a:r>
          </a:p>
          <a:p>
            <a:pPr marL="457200" lvl="1" indent="-457200">
              <a:buFont typeface="Wingdings" panose="05000000000000000000" pitchFamily="2" charset="2"/>
              <a:buChar char="§"/>
            </a:pPr>
            <a:r>
              <a:rPr lang="en-US" sz="2400" dirty="0" smtClean="0"/>
              <a:t>Civic groups such as LULAC, PPFA, NCLR, NHMA, NLIRH, PPFA, Hispanic Federation, </a:t>
            </a:r>
            <a:r>
              <a:rPr lang="en-US" sz="2400" dirty="0" err="1" smtClean="0"/>
              <a:t>Voto</a:t>
            </a:r>
            <a:r>
              <a:rPr lang="en-US" sz="2400" dirty="0" smtClean="0"/>
              <a:t> Latino</a:t>
            </a:r>
          </a:p>
          <a:p>
            <a:pPr marL="457200" lvl="1" indent="-457200">
              <a:buFont typeface="Wingdings" panose="05000000000000000000" pitchFamily="2" charset="2"/>
              <a:buChar char="§"/>
            </a:pPr>
            <a:r>
              <a:rPr lang="en-US" sz="2400" dirty="0" smtClean="0"/>
              <a:t>White House Initiative on Educational Excellence for Hispanics to reach HSIs, community colleges and trade schools</a:t>
            </a:r>
            <a:endParaRPr lang="en-US" sz="2400" dirty="0"/>
          </a:p>
          <a:p>
            <a:pPr marL="0" indent="0">
              <a:buNone/>
            </a:pPr>
            <a:r>
              <a:rPr lang="en-US" sz="2800" b="1" dirty="0" smtClean="0"/>
              <a:t>Utilizing enrollment summits</a:t>
            </a:r>
            <a:endParaRPr lang="en-US" sz="2800" b="1" dirty="0"/>
          </a:p>
          <a:p>
            <a:r>
              <a:rPr lang="en-US" sz="2400" dirty="0" smtClean="0"/>
              <a:t>Hosted in target markets across the country; in Federally Facilitated Marketplace states</a:t>
            </a:r>
            <a:r>
              <a:rPr lang="en-US" sz="2400" dirty="0"/>
              <a:t>: AZ, FL</a:t>
            </a:r>
            <a:r>
              <a:rPr lang="en-US" sz="2400" dirty="0" smtClean="0"/>
              <a:t>, GA, NJ, PA, </a:t>
            </a:r>
            <a:r>
              <a:rPr lang="en-US" sz="2400" dirty="0"/>
              <a:t>TX, </a:t>
            </a:r>
            <a:r>
              <a:rPr lang="en-US" sz="2400" dirty="0" smtClean="0"/>
              <a:t>VA</a:t>
            </a:r>
          </a:p>
          <a:p>
            <a:pPr marL="0" indent="0">
              <a:buNone/>
            </a:pPr>
            <a:r>
              <a:rPr lang="en-US" sz="2800" b="1" dirty="0" smtClean="0"/>
              <a:t>Engaging specialty media</a:t>
            </a:r>
          </a:p>
          <a:p>
            <a:r>
              <a:rPr lang="en-US" sz="2400" dirty="0" smtClean="0"/>
              <a:t> Spanish-speaking radio stations, television, online and print publications; </a:t>
            </a:r>
            <a:r>
              <a:rPr lang="en-US" sz="2400" dirty="0" err="1" smtClean="0"/>
              <a:t>Telemundo</a:t>
            </a:r>
            <a:r>
              <a:rPr lang="en-US" sz="2400" dirty="0" smtClean="0"/>
              <a:t>, Univision, CNN </a:t>
            </a:r>
            <a:r>
              <a:rPr lang="en-US" sz="2400" dirty="0" err="1" smtClean="0"/>
              <a:t>en</a:t>
            </a:r>
            <a:r>
              <a:rPr lang="en-US" sz="2400" dirty="0" smtClean="0"/>
              <a:t> </a:t>
            </a:r>
            <a:r>
              <a:rPr lang="en-US" sz="2400" dirty="0" err="1" smtClean="0"/>
              <a:t>Espanol</a:t>
            </a:r>
            <a:r>
              <a:rPr lang="en-US" sz="2400" dirty="0" smtClean="0"/>
              <a:t> </a:t>
            </a:r>
          </a:p>
        </p:txBody>
      </p:sp>
      <p:sp>
        <p:nvSpPr>
          <p:cNvPr id="4" name="Title 3"/>
          <p:cNvSpPr>
            <a:spLocks noGrp="1"/>
          </p:cNvSpPr>
          <p:nvPr>
            <p:ph type="title"/>
          </p:nvPr>
        </p:nvSpPr>
        <p:spPr/>
        <p:txBody>
          <a:bodyPr>
            <a:normAutofit/>
          </a:bodyPr>
          <a:lstStyle/>
          <a:p>
            <a:pPr algn="ctr"/>
            <a:r>
              <a:rPr lang="en-US" dirty="0" smtClean="0">
                <a:effectLst/>
                <a:latin typeface="Calibri" pitchFamily="34" charset="0"/>
                <a:cs typeface="Calibri" pitchFamily="34" charset="0"/>
              </a:rPr>
              <a:t>Latino Outreach and Enrollment</a:t>
            </a:r>
            <a:endParaRPr lang="en-US" dirty="0">
              <a:effectLst/>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022FF3C-310F-4809-A5BE-BC5BA8AA108D}"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78816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382000" cy="4419600"/>
          </a:xfrm>
        </p:spPr>
        <p:txBody>
          <a:bodyPr>
            <a:normAutofit fontScale="92500" lnSpcReduction="10000"/>
          </a:bodyPr>
          <a:lstStyle/>
          <a:p>
            <a:r>
              <a:rPr lang="en-US" dirty="0" smtClean="0"/>
              <a:t>Trusted community based organizations </a:t>
            </a:r>
          </a:p>
          <a:p>
            <a:pPr lvl="1"/>
            <a:r>
              <a:rPr lang="en-US" dirty="0" smtClean="0"/>
              <a:t>Churches, pastors, faith-based organizations</a:t>
            </a:r>
          </a:p>
          <a:p>
            <a:r>
              <a:rPr lang="en-US" dirty="0" smtClean="0"/>
              <a:t>Local and municipal agencies that provide social services:</a:t>
            </a:r>
          </a:p>
          <a:p>
            <a:pPr lvl="1"/>
            <a:r>
              <a:rPr lang="en-US" dirty="0" smtClean="0"/>
              <a:t>County health, housing, homeless and food banks</a:t>
            </a:r>
          </a:p>
          <a:p>
            <a:r>
              <a:rPr lang="en-US" dirty="0" smtClean="0"/>
              <a:t>Elected officials: </a:t>
            </a:r>
          </a:p>
          <a:p>
            <a:pPr lvl="1"/>
            <a:r>
              <a:rPr lang="en-US" dirty="0" smtClean="0"/>
              <a:t>Mayors, Councilmembers, School Board</a:t>
            </a:r>
          </a:p>
          <a:p>
            <a:r>
              <a:rPr lang="en-US" dirty="0" smtClean="0"/>
              <a:t>Local </a:t>
            </a:r>
            <a:r>
              <a:rPr lang="en-US" dirty="0"/>
              <a:t>Latino coalitions</a:t>
            </a:r>
          </a:p>
          <a:p>
            <a:r>
              <a:rPr lang="en-US" dirty="0" smtClean="0"/>
              <a:t>Pharmacies and grocery stores</a:t>
            </a:r>
            <a:endParaRPr lang="en-US" dirty="0"/>
          </a:p>
        </p:txBody>
      </p:sp>
      <p:sp>
        <p:nvSpPr>
          <p:cNvPr id="3" name="Title 2"/>
          <p:cNvSpPr>
            <a:spLocks noGrp="1"/>
          </p:cNvSpPr>
          <p:nvPr>
            <p:ph type="title"/>
          </p:nvPr>
        </p:nvSpPr>
        <p:spPr/>
        <p:txBody>
          <a:bodyPr/>
          <a:lstStyle/>
          <a:p>
            <a:r>
              <a:rPr lang="en-US" dirty="0" smtClean="0"/>
              <a:t>Leveraging Community Resources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150334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610600" cy="4724400"/>
          </a:xfrm>
        </p:spPr>
        <p:txBody>
          <a:bodyPr>
            <a:normAutofit/>
          </a:bodyPr>
          <a:lstStyle/>
          <a:p>
            <a:r>
              <a:rPr lang="en-US" dirty="0"/>
              <a:t>Limited English Proficiency</a:t>
            </a:r>
          </a:p>
          <a:p>
            <a:r>
              <a:rPr lang="en-US" dirty="0" smtClean="0"/>
              <a:t>Fear of immigration enforcement</a:t>
            </a:r>
            <a:endParaRPr lang="en-US" dirty="0"/>
          </a:p>
          <a:p>
            <a:r>
              <a:rPr lang="en-US" dirty="0"/>
              <a:t>Low </a:t>
            </a:r>
            <a:r>
              <a:rPr lang="en-US" dirty="0" smtClean="0"/>
              <a:t>understanding of Health </a:t>
            </a:r>
            <a:r>
              <a:rPr lang="en-US" dirty="0"/>
              <a:t>Insurance </a:t>
            </a:r>
            <a:endParaRPr lang="en-US" dirty="0" smtClean="0"/>
          </a:p>
          <a:p>
            <a:r>
              <a:rPr lang="en-US" dirty="0" smtClean="0"/>
              <a:t>Limited </a:t>
            </a:r>
            <a:r>
              <a:rPr lang="en-US" dirty="0"/>
              <a:t>access to internet, email or telephone</a:t>
            </a:r>
          </a:p>
          <a:p>
            <a:r>
              <a:rPr lang="en-US" dirty="0" smtClean="0"/>
              <a:t>Belief Marketplace </a:t>
            </a:r>
            <a:r>
              <a:rPr lang="en-US" dirty="0"/>
              <a:t>plans </a:t>
            </a:r>
            <a:r>
              <a:rPr lang="en-US" dirty="0" smtClean="0"/>
              <a:t>are not affordable</a:t>
            </a:r>
          </a:p>
          <a:p>
            <a:r>
              <a:rPr lang="en-US" dirty="0" smtClean="0"/>
              <a:t>Complicated </a:t>
            </a:r>
            <a:r>
              <a:rPr lang="en-US" dirty="0"/>
              <a:t>application </a:t>
            </a:r>
            <a:r>
              <a:rPr lang="en-US" dirty="0" smtClean="0"/>
              <a:t>process</a:t>
            </a:r>
          </a:p>
          <a:p>
            <a:r>
              <a:rPr lang="en-US" dirty="0" smtClean="0"/>
              <a:t>Insurance company notices hard to understand</a:t>
            </a:r>
            <a:endParaRPr lang="en-US" dirty="0"/>
          </a:p>
          <a:p>
            <a:pPr lvl="1"/>
            <a:endParaRPr lang="en-US" dirty="0"/>
          </a:p>
        </p:txBody>
      </p:sp>
      <p:sp>
        <p:nvSpPr>
          <p:cNvPr id="3" name="Title 2"/>
          <p:cNvSpPr>
            <a:spLocks noGrp="1"/>
          </p:cNvSpPr>
          <p:nvPr>
            <p:ph type="title"/>
          </p:nvPr>
        </p:nvSpPr>
        <p:spPr/>
        <p:txBody>
          <a:bodyPr/>
          <a:lstStyle/>
          <a:p>
            <a:r>
              <a:rPr lang="en-US" dirty="0" smtClean="0"/>
              <a:t>Enrollment Challenges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59566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305800" cy="4648200"/>
          </a:xfrm>
        </p:spPr>
        <p:txBody>
          <a:bodyPr>
            <a:noAutofit/>
          </a:bodyPr>
          <a:lstStyle/>
          <a:p>
            <a:pPr marL="0" lvl="1" indent="0">
              <a:buNone/>
            </a:pPr>
            <a:r>
              <a:rPr lang="en-US" b="1" dirty="0" smtClean="0"/>
              <a:t>Bolstered Spanish-language Assistance</a:t>
            </a:r>
          </a:p>
          <a:p>
            <a:pPr marL="457200" lvl="1" indent="-457200">
              <a:buFont typeface="Wingdings" panose="05000000000000000000" pitchFamily="2" charset="2"/>
              <a:buChar char="§"/>
            </a:pPr>
            <a:r>
              <a:rPr lang="en-US" sz="2400" dirty="0" smtClean="0"/>
              <a:t>Increased number of in-person assisters</a:t>
            </a:r>
          </a:p>
          <a:p>
            <a:pPr marL="457200" lvl="1" indent="-457200">
              <a:buFont typeface="Wingdings" panose="05000000000000000000" pitchFamily="2" charset="2"/>
              <a:buChar char="§"/>
            </a:pPr>
            <a:r>
              <a:rPr lang="en-US" sz="2400" dirty="0" smtClean="0"/>
              <a:t>Increased number of customer service representatives</a:t>
            </a:r>
            <a:endParaRPr lang="en-US" sz="2400" dirty="0"/>
          </a:p>
          <a:p>
            <a:pPr marL="0" indent="0">
              <a:buNone/>
            </a:pPr>
            <a:r>
              <a:rPr lang="en-US" sz="2800" b="1" dirty="0" smtClean="0"/>
              <a:t>Improvements to verification system</a:t>
            </a:r>
            <a:endParaRPr lang="en-US" sz="2800" b="1" dirty="0"/>
          </a:p>
          <a:p>
            <a:r>
              <a:rPr lang="en-US" sz="2400" dirty="0" smtClean="0"/>
              <a:t>Expanded list of documents that can be used for identity verification to include additional immigration documents, foreign passports and foreign identity cards</a:t>
            </a:r>
          </a:p>
          <a:p>
            <a:r>
              <a:rPr lang="en-US" sz="2400" dirty="0" smtClean="0"/>
              <a:t>Added interpretive services for consumers using Experian</a:t>
            </a:r>
          </a:p>
        </p:txBody>
      </p:sp>
      <p:sp>
        <p:nvSpPr>
          <p:cNvPr id="4" name="Title 3"/>
          <p:cNvSpPr>
            <a:spLocks noGrp="1"/>
          </p:cNvSpPr>
          <p:nvPr>
            <p:ph type="title"/>
          </p:nvPr>
        </p:nvSpPr>
        <p:spPr/>
        <p:txBody>
          <a:bodyPr>
            <a:normAutofit/>
          </a:bodyPr>
          <a:lstStyle/>
          <a:p>
            <a:pPr algn="ctr"/>
            <a:r>
              <a:rPr lang="en-US" dirty="0" smtClean="0">
                <a:effectLst/>
                <a:latin typeface="Calibri" pitchFamily="34" charset="0"/>
                <a:cs typeface="Calibri" pitchFamily="34" charset="0"/>
              </a:rPr>
              <a:t>Improved Enrollment Process for LEP</a:t>
            </a:r>
            <a:endParaRPr lang="en-US" dirty="0">
              <a:effectLst/>
              <a:latin typeface="Calibri" pitchFamily="34" charset="0"/>
              <a:cs typeface="Calibri" pitchFamily="34" charset="0"/>
            </a:endParaRPr>
          </a:p>
        </p:txBody>
      </p:sp>
      <p:sp>
        <p:nvSpPr>
          <p:cNvPr id="3" name="Slide Number Placeholder 2"/>
          <p:cNvSpPr>
            <a:spLocks noGrp="1"/>
          </p:cNvSpPr>
          <p:nvPr>
            <p:ph type="sldNum" sz="quarter" idx="4"/>
          </p:nvPr>
        </p:nvSpPr>
        <p:spPr/>
        <p:txBody>
          <a:bodyPr/>
          <a:lstStyle/>
          <a:p>
            <a:fld id="{7022FF3C-310F-4809-A5BE-BC5BA8AA108D}"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618646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1"/>
            <a:ext cx="5943600" cy="1676399"/>
          </a:xfrm>
        </p:spPr>
        <p:txBody>
          <a:bodyPr/>
          <a:lstStyle/>
          <a:p>
            <a:r>
              <a:rPr lang="en-US" sz="2400" i="1" dirty="0" err="1" smtClean="0"/>
              <a:t>Tu</a:t>
            </a:r>
            <a:r>
              <a:rPr lang="en-US" sz="2400" i="1" dirty="0" smtClean="0"/>
              <a:t> </a:t>
            </a:r>
            <a:r>
              <a:rPr lang="en-US" sz="2400" i="1" dirty="0" err="1" smtClean="0"/>
              <a:t>Salud</a:t>
            </a:r>
            <a:r>
              <a:rPr lang="en-US" sz="2400" i="1" dirty="0" smtClean="0"/>
              <a:t> y La Nueva Ley- </a:t>
            </a:r>
            <a:r>
              <a:rPr lang="en-US" sz="2400" dirty="0" smtClean="0"/>
              <a:t>Latino Town Hall with President Obama about the Health Insurance Marketplace- </a:t>
            </a:r>
            <a:r>
              <a:rPr lang="en-US" sz="2400" i="1" dirty="0" smtClean="0"/>
              <a:t>Televised on </a:t>
            </a:r>
            <a:r>
              <a:rPr lang="en-US" sz="2400" i="1" dirty="0" err="1" smtClean="0"/>
              <a:t>Univisión</a:t>
            </a:r>
            <a:r>
              <a:rPr lang="en-US" sz="2400" i="1" dirty="0" smtClean="0"/>
              <a:t> y </a:t>
            </a:r>
            <a:r>
              <a:rPr lang="en-US" sz="2400" i="1" dirty="0" err="1" smtClean="0"/>
              <a:t>Telemundo</a:t>
            </a:r>
            <a:r>
              <a:rPr lang="en-US" sz="2400" i="1" dirty="0" smtClean="0"/>
              <a:t> March 7, 2014</a:t>
            </a:r>
          </a:p>
          <a:p>
            <a:endParaRPr lang="en-US" sz="2400" dirty="0"/>
          </a:p>
        </p:txBody>
      </p:sp>
      <p:sp>
        <p:nvSpPr>
          <p:cNvPr id="3" name="Title 2"/>
          <p:cNvSpPr>
            <a:spLocks noGrp="1"/>
          </p:cNvSpPr>
          <p:nvPr>
            <p:ph type="title"/>
          </p:nvPr>
        </p:nvSpPr>
        <p:spPr/>
        <p:txBody>
          <a:bodyPr/>
          <a:lstStyle/>
          <a:p>
            <a:r>
              <a:rPr lang="en-US" dirty="0" smtClean="0"/>
              <a:t>Immigration and the Affordable Care Act</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4C7DC1E6-81B2-456F-AAD5-518541D82B07}" type="slidenum">
              <a:rPr lang="en-US" smtClean="0"/>
              <a:pPr/>
              <a:t>8</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823" y="1828800"/>
            <a:ext cx="2726577" cy="1828800"/>
          </a:xfrm>
          <a:prstGeom prst="rect">
            <a:avLst/>
          </a:prstGeom>
        </p:spPr>
      </p:pic>
      <p:sp>
        <p:nvSpPr>
          <p:cNvPr id="9" name="Content Placeholder 1"/>
          <p:cNvSpPr txBox="1">
            <a:spLocks/>
          </p:cNvSpPr>
          <p:nvPr/>
        </p:nvSpPr>
        <p:spPr bwMode="auto">
          <a:xfrm>
            <a:off x="2895600" y="4191000"/>
            <a:ext cx="6096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smtClean="0"/>
              <a:t>Jeh</a:t>
            </a:r>
            <a:r>
              <a:rPr lang="en-US" sz="2400" dirty="0" smtClean="0"/>
              <a:t> Johnson, Head of the Department of Homeland Security (DHS) ‘sets the record straight’ about the Affordable Care Act for  immigrant families. – </a:t>
            </a:r>
            <a:r>
              <a:rPr lang="en-US" sz="2300" i="1" dirty="0" smtClean="0"/>
              <a:t>La </a:t>
            </a:r>
            <a:r>
              <a:rPr lang="en-US" sz="2300" i="1" dirty="0" err="1" smtClean="0"/>
              <a:t>Opinión</a:t>
            </a:r>
            <a:r>
              <a:rPr lang="en-US" sz="2300" i="1" dirty="0" smtClean="0"/>
              <a:t>, “</a:t>
            </a:r>
            <a:r>
              <a:rPr lang="en-US" sz="2300" i="1" dirty="0" err="1" smtClean="0"/>
              <a:t>Dejando</a:t>
            </a:r>
            <a:r>
              <a:rPr lang="en-US" sz="2300" i="1" dirty="0" smtClean="0"/>
              <a:t> Las </a:t>
            </a:r>
            <a:r>
              <a:rPr lang="en-US" sz="2300" i="1" dirty="0" err="1" smtClean="0"/>
              <a:t>Cosas</a:t>
            </a:r>
            <a:r>
              <a:rPr lang="en-US" sz="2300" i="1" dirty="0" smtClean="0"/>
              <a:t> </a:t>
            </a:r>
            <a:r>
              <a:rPr lang="en-US" sz="2300" i="1" dirty="0" err="1" smtClean="0"/>
              <a:t>Claras</a:t>
            </a:r>
            <a:r>
              <a:rPr lang="en-US" sz="2300" i="1" dirty="0" smtClean="0"/>
              <a:t>” February 28, 2014</a:t>
            </a:r>
            <a:endParaRPr lang="en-US" sz="2300" i="1"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343400"/>
            <a:ext cx="2600960" cy="1828800"/>
          </a:xfrm>
          <a:prstGeom prst="rect">
            <a:avLst/>
          </a:prstGeom>
        </p:spPr>
      </p:pic>
    </p:spTree>
    <p:extLst>
      <p:ext uri="{BB962C8B-B14F-4D97-AF65-F5344CB8AC3E}">
        <p14:creationId xmlns:p14="http://schemas.microsoft.com/office/powerpoint/2010/main" val="314791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763000" cy="2667000"/>
          </a:xfrm>
        </p:spPr>
        <p:txBody>
          <a:bodyPr>
            <a:normAutofit lnSpcReduction="10000"/>
          </a:bodyPr>
          <a:lstStyle/>
          <a:p>
            <a:r>
              <a:rPr lang="en-US" sz="2800" dirty="0" smtClean="0"/>
              <a:t>Can </a:t>
            </a:r>
            <a:r>
              <a:rPr lang="en-US" sz="2800" dirty="0"/>
              <a:t>apply for a tax credit or </a:t>
            </a:r>
            <a:r>
              <a:rPr lang="en-US" sz="2800" dirty="0" smtClean="0"/>
              <a:t>Medicaid and CHIP </a:t>
            </a:r>
            <a:r>
              <a:rPr lang="en-US" sz="2800" dirty="0"/>
              <a:t>for their dependent family </a:t>
            </a:r>
            <a:r>
              <a:rPr lang="en-US" sz="2800" dirty="0" smtClean="0"/>
              <a:t>member</a:t>
            </a:r>
            <a:endParaRPr lang="en-US" sz="2400" dirty="0" smtClean="0"/>
          </a:p>
          <a:p>
            <a:r>
              <a:rPr lang="en-US" sz="2800" dirty="0"/>
              <a:t>Family members who aren't applying for health coverage for themselves won't be asked if they have eligible immigration status</a:t>
            </a:r>
            <a:r>
              <a:rPr lang="en-US" sz="2800" dirty="0" smtClean="0"/>
              <a:t>.</a:t>
            </a:r>
          </a:p>
          <a:p>
            <a:r>
              <a:rPr lang="en-US" sz="2800" dirty="0" smtClean="0"/>
              <a:t>No 5-year waiting period for Marketplace enrollment</a:t>
            </a:r>
          </a:p>
        </p:txBody>
      </p:sp>
      <p:sp>
        <p:nvSpPr>
          <p:cNvPr id="3" name="Title 2"/>
          <p:cNvSpPr>
            <a:spLocks noGrp="1"/>
          </p:cNvSpPr>
          <p:nvPr>
            <p:ph type="title"/>
          </p:nvPr>
        </p:nvSpPr>
        <p:spPr/>
        <p:txBody>
          <a:bodyPr/>
          <a:lstStyle/>
          <a:p>
            <a:r>
              <a:rPr lang="en-US" dirty="0" smtClean="0"/>
              <a:t>Options for Mixed Status Families</a:t>
            </a:r>
            <a:endParaRPr lang="es-E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4C7DC1E6-81B2-456F-AAD5-518541D82B07}" type="slidenum">
              <a:rPr lang="en-US" smtClean="0"/>
              <a:pPr/>
              <a:t>9</a:t>
            </a:fld>
            <a:endParaRPr lang="en-US" dirty="0"/>
          </a:p>
        </p:txBody>
      </p:sp>
      <p:sp>
        <p:nvSpPr>
          <p:cNvPr id="7" name="TextBox 6"/>
          <p:cNvSpPr txBox="1"/>
          <p:nvPr/>
        </p:nvSpPr>
        <p:spPr>
          <a:xfrm>
            <a:off x="304800" y="5053591"/>
            <a:ext cx="8305800" cy="954107"/>
          </a:xfrm>
          <a:prstGeom prst="rect">
            <a:avLst/>
          </a:prstGeom>
          <a:solidFill>
            <a:srgbClr val="084A9C"/>
          </a:solidFill>
        </p:spPr>
        <p:txBody>
          <a:bodyPr wrap="square" rtlCol="0">
            <a:spAutoFit/>
          </a:bodyPr>
          <a:lstStyle/>
          <a:p>
            <a:pPr algn="ctr"/>
            <a:r>
              <a:rPr lang="en-US" sz="2800" dirty="0" smtClean="0">
                <a:solidFill>
                  <a:schemeClr val="bg1"/>
                </a:solidFill>
              </a:rPr>
              <a:t>Information provided  by applicants or beneficiaries won’t be use for immigration enforcement purposes</a:t>
            </a:r>
            <a:endParaRPr lang="es-ES" sz="2800" dirty="0">
              <a:solidFill>
                <a:schemeClr val="bg1"/>
              </a:solidFill>
            </a:endParaRPr>
          </a:p>
        </p:txBody>
      </p:sp>
    </p:spTree>
    <p:extLst>
      <p:ext uri="{BB962C8B-B14F-4D97-AF65-F5344CB8AC3E}">
        <p14:creationId xmlns:p14="http://schemas.microsoft.com/office/powerpoint/2010/main" val="1063994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9.0&quot;&gt;&lt;object type=&quot;1&quot; unique_id=&quot;10001&quot;&gt;&lt;object type=&quot;2&quot; unique_id=&quot;10002&quot;&gt;&lt;object type=&quot;3&quot; unique_id=&quot;10009&quot;&gt;&lt;property id=&quot;20148&quot; value=&quot;5&quot;/&gt;&lt;property id=&quot;20300&quot; value=&quot;Slide 3 - &amp;quot;What is Health Insurance Literacy?&amp;quot;&quot;/&gt;&lt;property id=&quot;20307&quot; value=&quot;256&quot;/&gt;&lt;/object&gt;&lt;object type=&quot;3&quot; unique_id=&quot;10012&quot;&gt;&lt;property id=&quot;20148&quot; value=&quot;5&quot;/&gt;&lt;property id=&quot;20300&quot; value=&quot;Slide 4 - &amp;quot;The Health Insurance  Literacy Challenge&amp;quot;&quot;/&gt;&lt;property id=&quot;20307&quot; value=&quot;259&quot;/&gt;&lt;/object&gt;&lt;object type=&quot;3&quot; unique_id=&quot;10013&quot;&gt;&lt;property id=&quot;20148&quot; value=&quot;5&quot;/&gt;&lt;property id=&quot;20300&quot; value=&quot;Slide 5 - &amp;quot;The Relevance of Increasing  Health Insurance Literacy&amp;quot;&quot;/&gt;&lt;property id=&quot;20307&quot; value=&quot;264&quot;/&gt;&lt;/object&gt;&lt;object type=&quot;3&quot; unique_id=&quot;10015&quot;&gt;&lt;property id=&quot;20148&quot; value=&quot;5&quot;/&gt;&lt;property id=&quot;20300&quot; value=&quot;Slide 6 - &amp;quot;Who are the Uninsured?&amp;quot;&quot;/&gt;&lt;property id=&quot;20307&quot; value=&quot;274&quot;/&gt;&lt;/object&gt;&lt;object type=&quot;3&quot; unique_id=&quot;10016&quot;&gt;&lt;property id=&quot;20148&quot; value=&quot;5&quot;/&gt;&lt;property id=&quot;20300&quot; value=&quot;Slide 8 - &amp;quot;What are Some Challenges You Face?&amp;quot;&quot;/&gt;&lt;property id=&quot;20307&quot; value=&quot;262&quot;/&gt;&lt;/object&gt;&lt;object type=&quot;3&quot; unique_id=&quot;10021&quot;&gt;&lt;property id=&quot;20148&quot; value=&quot;5&quot;/&gt;&lt;property id=&quot;20300&quot; value=&quot;Slide 9 - &amp;quot;Explaining The Value of Health Insurance &amp;quot;&quot;/&gt;&lt;property id=&quot;20307&quot; value=&quot;270&quot;/&gt;&lt;/object&gt;&lt;object type=&quot;3&quot; unique_id=&quot;10022&quot;&gt;&lt;property id=&quot;20148&quot; value=&quot;5&quot;/&gt;&lt;property id=&quot;20300&quot; value=&quot;Slide 10 - &amp;quot;Explaining the Benefits of  Health Insurance&amp;quot;&quot;/&gt;&lt;property id=&quot;20307&quot; value=&quot;271&quot;/&gt;&lt;/object&gt;&lt;object type=&quot;3&quot; unique_id=&quot;10023&quot;&gt;&lt;property id=&quot;20148&quot; value=&quot;5&quot;/&gt;&lt;property id=&quot;20300&quot; value=&quot;Slide 11 - &amp;quot;Explaining How  Health Insurance Works&amp;quot;&quot;/&gt;&lt;property id=&quot;20307&quot; value=&quot;306&quot;/&gt;&lt;/object&gt;&lt;object type=&quot;3&quot; unique_id=&quot;10034&quot;&gt;&lt;property id=&quot;20148&quot; value=&quot;5&quot;/&gt;&lt;property id=&quot;20300&quot; value=&quot;Slide 20 - &amp;quot;Key Points&amp;quot;&quot;/&gt;&lt;property id=&quot;20307&quot; value=&quot;275&quot;/&gt;&lt;/object&gt;&lt;object type=&quot;3&quot; unique_id=&quot;10081&quot;&gt;&lt;property id=&quot;20148&quot; value=&quot;5&quot;/&gt;&lt;property id=&quot;20300&quot; value=&quot;Slide 7 - &amp;quot;Who are Your Consumers?&amp;quot;&quot;/&gt;&lt;property id=&quot;20307&quot; value=&quot;317&quot;/&gt;&lt;/object&gt;&lt;object type=&quot;3&quot; unique_id=&quot;10084&quot;&gt;&lt;property id=&quot;20148&quot; value=&quot;5&quot;/&gt;&lt;property id=&quot;20300&quot; value=&quot;Slide 13 - &amp;quot;Public Health Care Programs&amp;quot;&quot;/&gt;&lt;property id=&quot;20307&quot; value=&quot;322&quot;/&gt;&lt;/object&gt;&lt;object type=&quot;3&quot; unique_id=&quot;10086&quot;&gt;&lt;property id=&quot;20148&quot; value=&quot;5&quot;/&gt;&lt;property id=&quot;20300&quot; value=&quot;Slide 14 - &amp;quot;Marketplace Resources (assisters)&amp;quot;&quot;/&gt;&lt;property id=&quot;20307&quot; value=&quot;324&quot;/&gt;&lt;/object&gt;&lt;object type=&quot;3&quot; unique_id=&quot;10087&quot;&gt;&lt;property id=&quot;20148&quot; value=&quot;5&quot;/&gt;&lt;property id=&quot;20300&quot; value=&quot;Slide 17 - &amp;quot;Find Local Help Tool&amp;quot;&quot;/&gt;&lt;property id=&quot;20307&quot; value=&quot;325&quot;/&gt;&lt;/object&gt;&lt;object type=&quot;3&quot; unique_id=&quot;10088&quot;&gt;&lt;property id=&quot;20148&quot; value=&quot;5&quot;/&gt;&lt;property id=&quot;20300&quot; value=&quot;Slide 21 - &amp;quot;This Module is Provided By:&amp;quot;&quot;/&gt;&lt;property id=&quot;20307&quot; value=&quot;321&quot;/&gt;&lt;/object&gt;&lt;object type=&quot;3&quot; unique_id=&quot;10227&quot;&gt;&lt;property id=&quot;20148&quot; value=&quot;5&quot;/&gt;&lt;property id=&quot;20300&quot; value=&quot;Slide 2 - &amp;quot;Our Purpose Today&amp;quot;&quot;/&gt;&lt;property id=&quot;20307&quot; value=&quot;327&quot;/&gt;&lt;/object&gt;&lt;object type=&quot;3&quot; unique_id=&quot;10660&quot;&gt;&lt;property id=&quot;20148&quot; value=&quot;5&quot;/&gt;&lt;property id=&quot;20300&quot; value=&quot;Slide 16 - &amp;quot;Premium Estimates Tool&amp;quot;&quot;/&gt;&lt;property id=&quot;20307&quot; value=&quot;329&quot;/&gt;&lt;/object&gt;&lt;object type=&quot;3&quot; unique_id=&quot;11063&quot;&gt;&lt;property id=&quot;20148&quot; value=&quot;5&quot;/&gt;&lt;property id=&quot;20300&quot; value=&quot;Slide 1 - &amp;quot;National Training Program&amp;quot;&quot;/&gt;&lt;property id=&quot;20307&quot; value=&quot;330&quot;/&gt;&lt;/object&gt;&lt;object type=&quot;3&quot; unique_id=&quot;51212&quot;&gt;&lt;property id=&quot;20148&quot; value=&quot;5&quot;/&gt;&lt;property id=&quot;20300&quot; value=&quot;Slide 18 - &amp;quot;Health Insurance Literacy  Resource Guide&amp;quot;&quot;/&gt;&lt;property id=&quot;20307&quot; value=&quot;333&quot;/&gt;&lt;/object&gt;&lt;object type=&quot;3&quot; unique_id=&quot;51213&quot;&gt;&lt;property id=&quot;20148&quot; value=&quot;5&quot;/&gt;&lt;property id=&quot;20300&quot; value=&quot;Slide 19 - &amp;quot;Health Insurance Programs Resource Guide&amp;quot;&quot;/&gt;&lt;property id=&quot;20307&quot; value=&quot;332&quot;/&gt;&lt;/object&gt;&lt;object type=&quot;3&quot; unique_id=&quot;51490&quot;&gt;&lt;property id=&quot;20148&quot; value=&quot;5&quot;/&gt;&lt;property id=&quot;20300&quot; value=&quot;Slide 12 - &amp;quot;Basic Health Insurance Terms&amp;quot;&quot;/&gt;&lt;property id=&quot;20307&quot; value=&quot;334&quot;/&gt;&lt;/object&gt;&lt;object type=&quot;3&quot; unique_id=&quot;51968&quot;&gt;&lt;property id=&quot;20148&quot; value=&quot;5&quot;/&gt;&lt;property id=&quot;20300&quot; value=&quot;Slide 15 - &amp;quot;HealthCare.gov (consumers)&amp;quot;&quot;/&gt;&lt;property id=&quot;20307&quot; value=&quot;337&quot;/&gt;&lt;/object&gt;&lt;/object&gt;&lt;object type=&quot;8&quot; unique_id=&quot;10070&quot;&gt;&lt;/object&gt;&lt;/object&gt;&lt;/database&gt;"/>
  <p:tag name="SECTOMILLISECCONVERTED" val="1"/>
</p:tagLst>
</file>

<file path=ppt/theme/theme1.xml><?xml version="1.0" encoding="utf-8"?>
<a:theme xmlns:a="http://schemas.openxmlformats.org/drawingml/2006/main" name="1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15181</TotalTime>
  <Words>1432</Words>
  <Application>Microsoft Office PowerPoint</Application>
  <PresentationFormat>On-screen Show (4:3)</PresentationFormat>
  <Paragraphs>170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1_CMS_template</vt:lpstr>
      <vt:lpstr>Health Insurance Marketplace</vt:lpstr>
      <vt:lpstr>Marketplace Open Enrollment Report</vt:lpstr>
      <vt:lpstr>Uninsured Rate Report</vt:lpstr>
      <vt:lpstr>Latino Outreach and Enrollment</vt:lpstr>
      <vt:lpstr>Leveraging Community Resources</vt:lpstr>
      <vt:lpstr>Enrollment Challenges</vt:lpstr>
      <vt:lpstr>Improved Enrollment Process for LEP</vt:lpstr>
      <vt:lpstr>Immigration and the Affordable Care Act</vt:lpstr>
      <vt:lpstr>Options for Mixed Status Families</vt:lpstr>
      <vt:lpstr>Undocumented Immigrants</vt:lpstr>
      <vt:lpstr>A Roadmap to Better Care  and a Healthier You</vt:lpstr>
      <vt:lpstr>From Coverage to Care</vt:lpstr>
      <vt:lpstr>Stay Connected</vt:lpstr>
    </vt:vector>
  </TitlesOfParts>
  <Company>C²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Insurance Literacy</dc:title>
  <dc:creator>Susan Burris</dc:creator>
  <cp:lastModifiedBy>ccordovi</cp:lastModifiedBy>
  <cp:revision>839</cp:revision>
  <cp:lastPrinted>2015-02-25T19:37:06Z</cp:lastPrinted>
  <dcterms:created xsi:type="dcterms:W3CDTF">2013-10-28T15:34:53Z</dcterms:created>
  <dcterms:modified xsi:type="dcterms:W3CDTF">2015-05-20T22:09:46Z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-908440672</vt:i4>
  </property>
  <property fmtid="{D5CDD505-2E9C-101B-9397-08002B2CF9AE}" pid="3" name="_NewReviewCycle">
    <vt:lpwstr/>
  </property>
  <property fmtid="{D5CDD505-2E9C-101B-9397-08002B2CF9AE}" pid="4" name="_EmailSubject">
    <vt:lpwstr>{Powerpoint from today for website</vt:lpwstr>
  </property>
  <property fmtid="{D5CDD505-2E9C-101B-9397-08002B2CF9AE}" pid="5" name="_AuthorEmail">
    <vt:lpwstr>ccordovi@aft.org</vt:lpwstr>
  </property>
  <property fmtid="{D5CDD505-2E9C-101B-9397-08002B2CF9AE}" pid="6" name="_AuthorEmailDisplayName">
    <vt:lpwstr>Connie Cordovilla, Human Rights &amp; Community Relations</vt:lpwstr>
  </property>
  <property fmtid="{D5CDD505-2E9C-101B-9397-08002B2CF9AE}" pid="7" name="_PreviousAdHocReviewCycleID">
    <vt:i4>1615384078</vt:i4>
  </property>
</Properties>
</file>