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305" r:id="rId2"/>
    <p:sldId id="319" r:id="rId3"/>
    <p:sldId id="281" r:id="rId4"/>
    <p:sldId id="295" r:id="rId5"/>
    <p:sldId id="283" r:id="rId6"/>
    <p:sldId id="324" r:id="rId7"/>
    <p:sldId id="326" r:id="rId8"/>
    <p:sldId id="325" r:id="rId9"/>
    <p:sldId id="268" r:id="rId10"/>
    <p:sldId id="315" r:id="rId11"/>
    <p:sldId id="323" r:id="rId12"/>
    <p:sldId id="318" r:id="rId1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HHS" initials="DHH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81172" autoAdjust="0"/>
  </p:normalViewPr>
  <p:slideViewPr>
    <p:cSldViewPr>
      <p:cViewPr>
        <p:scale>
          <a:sx n="66" d="100"/>
          <a:sy n="66" d="100"/>
        </p:scale>
        <p:origin x="-122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011D3-0E84-4144-9AD2-7FC98BF069B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5D21AA-9D17-4A8F-B2C2-21A7B10A3825}">
      <dgm:prSet phldrT="[Text]"/>
      <dgm:spPr/>
      <dgm:t>
        <a:bodyPr/>
        <a:lstStyle/>
        <a:p>
          <a:r>
            <a:rPr lang="en-US" dirty="0" smtClean="0"/>
            <a:t>876, 506  women</a:t>
          </a:r>
          <a:endParaRPr lang="en-US" dirty="0"/>
        </a:p>
      </dgm:t>
    </dgm:pt>
    <dgm:pt modelId="{D38D3BA9-77A4-4A7A-89D1-E699D92E9F28}" type="parTrans" cxnId="{451C6307-F6E0-41C2-9225-DAAB97FCEF01}">
      <dgm:prSet/>
      <dgm:spPr/>
      <dgm:t>
        <a:bodyPr/>
        <a:lstStyle/>
        <a:p>
          <a:endParaRPr lang="en-US"/>
        </a:p>
      </dgm:t>
    </dgm:pt>
    <dgm:pt modelId="{3D91A812-F56B-4B1A-BC2C-BDA780DD71C4}" type="sibTrans" cxnId="{451C6307-F6E0-41C2-9225-DAAB97FCEF01}">
      <dgm:prSet/>
      <dgm:spPr/>
      <dgm:t>
        <a:bodyPr/>
        <a:lstStyle/>
        <a:p>
          <a:endParaRPr lang="en-US"/>
        </a:p>
      </dgm:t>
    </dgm:pt>
    <dgm:pt modelId="{FB37D96F-60DB-4BAA-BB9A-CA0716ACECCE}">
      <dgm:prSet phldrT="[Text]"/>
      <dgm:spPr/>
      <dgm:t>
        <a:bodyPr/>
        <a:lstStyle/>
        <a:p>
          <a:r>
            <a:rPr lang="en-US" dirty="0" smtClean="0"/>
            <a:t>76, 813 men</a:t>
          </a:r>
          <a:endParaRPr lang="en-US" dirty="0"/>
        </a:p>
      </dgm:t>
    </dgm:pt>
    <dgm:pt modelId="{C79E205B-E02C-44CC-9573-4995039EFCB9}" type="parTrans" cxnId="{2F5296EF-A607-4CDD-9900-9C4365435C0B}">
      <dgm:prSet/>
      <dgm:spPr/>
      <dgm:t>
        <a:bodyPr/>
        <a:lstStyle/>
        <a:p>
          <a:endParaRPr lang="en-US"/>
        </a:p>
      </dgm:t>
    </dgm:pt>
    <dgm:pt modelId="{1CA9CFFB-4D2D-461B-B1BC-373D8631E341}" type="sibTrans" cxnId="{2F5296EF-A607-4CDD-9900-9C4365435C0B}">
      <dgm:prSet/>
      <dgm:spPr/>
      <dgm:t>
        <a:bodyPr/>
        <a:lstStyle/>
        <a:p>
          <a:endParaRPr lang="en-US"/>
        </a:p>
      </dgm:t>
    </dgm:pt>
    <dgm:pt modelId="{F6CCE299-321C-434F-8EC4-BD762D4D3B96}">
      <dgm:prSet phldrT="[Text]"/>
      <dgm:spPr/>
      <dgm:t>
        <a:bodyPr/>
        <a:lstStyle/>
        <a:p>
          <a:r>
            <a:rPr lang="en-US" dirty="0" smtClean="0"/>
            <a:t>292, 799 children</a:t>
          </a:r>
          <a:endParaRPr lang="en-US" dirty="0"/>
        </a:p>
      </dgm:t>
    </dgm:pt>
    <dgm:pt modelId="{B9DCBB63-5562-4914-8EA4-D982FE6CE2D6}" type="parTrans" cxnId="{ABF102F1-FA77-48AB-9D60-5652DA1E04FA}">
      <dgm:prSet/>
      <dgm:spPr/>
      <dgm:t>
        <a:bodyPr/>
        <a:lstStyle/>
        <a:p>
          <a:endParaRPr lang="en-US"/>
        </a:p>
      </dgm:t>
    </dgm:pt>
    <dgm:pt modelId="{63E9B61F-D401-4D71-B854-5BF3A3BAA7D8}" type="sibTrans" cxnId="{ABF102F1-FA77-48AB-9D60-5652DA1E04FA}">
      <dgm:prSet/>
      <dgm:spPr/>
      <dgm:t>
        <a:bodyPr/>
        <a:lstStyle/>
        <a:p>
          <a:endParaRPr lang="en-US"/>
        </a:p>
      </dgm:t>
    </dgm:pt>
    <dgm:pt modelId="{A2BF361D-9601-4967-80DA-F4D5E2590E4B}" type="pres">
      <dgm:prSet presAssocID="{EA5011D3-0E84-4144-9AD2-7FC98BF069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048953-0824-4012-9F4C-223F926B7BF6}" type="pres">
      <dgm:prSet presAssocID="{525D21AA-9D17-4A8F-B2C2-21A7B10A3825}" presName="composite" presStyleCnt="0"/>
      <dgm:spPr/>
    </dgm:pt>
    <dgm:pt modelId="{93F62E3E-8E68-4B0E-BE1D-0A6930F11951}" type="pres">
      <dgm:prSet presAssocID="{525D21AA-9D17-4A8F-B2C2-21A7B10A3825}" presName="rect1" presStyleLbl="trAlignAcc1" presStyleIdx="0" presStyleCnt="3" custLinFactNeighborX="713" custLinFactNeighborY="-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31A75-0AAC-453C-B86F-0606DB9D4973}" type="pres">
      <dgm:prSet presAssocID="{525D21AA-9D17-4A8F-B2C2-21A7B10A3825}" presName="rect2" presStyleLbl="fgImgPlace1" presStyleIdx="0" presStyleCnt="3" custScaleX="68632" custScaleY="972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C7FE50-A231-44D5-B8E5-A011E5D58687}" type="pres">
      <dgm:prSet presAssocID="{3D91A812-F56B-4B1A-BC2C-BDA780DD71C4}" presName="sibTrans" presStyleCnt="0"/>
      <dgm:spPr/>
    </dgm:pt>
    <dgm:pt modelId="{0B4DF17E-3C53-453D-B144-74C4465BD744}" type="pres">
      <dgm:prSet presAssocID="{FB37D96F-60DB-4BAA-BB9A-CA0716ACECCE}" presName="composite" presStyleCnt="0"/>
      <dgm:spPr/>
    </dgm:pt>
    <dgm:pt modelId="{63C10141-B2B2-459D-9C38-9A85E72A0F0C}" type="pres">
      <dgm:prSet presAssocID="{FB37D96F-60DB-4BAA-BB9A-CA0716ACECCE}" presName="rect1" presStyleLbl="trAlignAcc1" presStyleIdx="1" presStyleCnt="3" custLinFactNeighborX="-599" custLinFactNeighborY="-5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049E5-65D5-46EF-B789-872DBEB2DFDC}" type="pres">
      <dgm:prSet presAssocID="{FB37D96F-60DB-4BAA-BB9A-CA0716ACECCE}" presName="rect2" presStyleLbl="fgImgPlace1" presStyleIdx="1" presStyleCnt="3" custScaleX="7562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CCECB1E-4E69-43A0-A855-1126E36679E0}" type="pres">
      <dgm:prSet presAssocID="{1CA9CFFB-4D2D-461B-B1BC-373D8631E341}" presName="sibTrans" presStyleCnt="0"/>
      <dgm:spPr/>
    </dgm:pt>
    <dgm:pt modelId="{EF38EA7C-E72C-4EFB-AFD2-653949D13708}" type="pres">
      <dgm:prSet presAssocID="{F6CCE299-321C-434F-8EC4-BD762D4D3B96}" presName="composite" presStyleCnt="0"/>
      <dgm:spPr/>
    </dgm:pt>
    <dgm:pt modelId="{E6518B22-0616-4ADC-90AE-308A5E915B2E}" type="pres">
      <dgm:prSet presAssocID="{F6CCE299-321C-434F-8EC4-BD762D4D3B96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B0C00-0D6D-43CA-A10D-089DCE49687F}" type="pres">
      <dgm:prSet presAssocID="{F6CCE299-321C-434F-8EC4-BD762D4D3B96}" presName="rect2" presStyleLbl="fgImgPlace1" presStyleIdx="2" presStyleCnt="3" custScaleX="91715" custScaleY="77167" custLinFactNeighborX="6285" custLinFactNeighborY="1667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</dgm:ptLst>
  <dgm:cxnLst>
    <dgm:cxn modelId="{B1002682-9D5E-41A7-8E3C-8235DCDD13F5}" type="presOf" srcId="{EA5011D3-0E84-4144-9AD2-7FC98BF069BD}" destId="{A2BF361D-9601-4967-80DA-F4D5E2590E4B}" srcOrd="0" destOrd="0" presId="urn:microsoft.com/office/officeart/2008/layout/PictureStrips"/>
    <dgm:cxn modelId="{2F5296EF-A607-4CDD-9900-9C4365435C0B}" srcId="{EA5011D3-0E84-4144-9AD2-7FC98BF069BD}" destId="{FB37D96F-60DB-4BAA-BB9A-CA0716ACECCE}" srcOrd="1" destOrd="0" parTransId="{C79E205B-E02C-44CC-9573-4995039EFCB9}" sibTransId="{1CA9CFFB-4D2D-461B-B1BC-373D8631E341}"/>
    <dgm:cxn modelId="{539BB7B3-DDDC-47CE-833B-52F29A3A3E3E}" type="presOf" srcId="{FB37D96F-60DB-4BAA-BB9A-CA0716ACECCE}" destId="{63C10141-B2B2-459D-9C38-9A85E72A0F0C}" srcOrd="0" destOrd="0" presId="urn:microsoft.com/office/officeart/2008/layout/PictureStrips"/>
    <dgm:cxn modelId="{ABF102F1-FA77-48AB-9D60-5652DA1E04FA}" srcId="{EA5011D3-0E84-4144-9AD2-7FC98BF069BD}" destId="{F6CCE299-321C-434F-8EC4-BD762D4D3B96}" srcOrd="2" destOrd="0" parTransId="{B9DCBB63-5562-4914-8EA4-D982FE6CE2D6}" sibTransId="{63E9B61F-D401-4D71-B854-5BF3A3BAA7D8}"/>
    <dgm:cxn modelId="{8DB17DD9-E941-41EC-BF11-85BC3340F14B}" type="presOf" srcId="{525D21AA-9D17-4A8F-B2C2-21A7B10A3825}" destId="{93F62E3E-8E68-4B0E-BE1D-0A6930F11951}" srcOrd="0" destOrd="0" presId="urn:microsoft.com/office/officeart/2008/layout/PictureStrips"/>
    <dgm:cxn modelId="{451C6307-F6E0-41C2-9225-DAAB97FCEF01}" srcId="{EA5011D3-0E84-4144-9AD2-7FC98BF069BD}" destId="{525D21AA-9D17-4A8F-B2C2-21A7B10A3825}" srcOrd="0" destOrd="0" parTransId="{D38D3BA9-77A4-4A7A-89D1-E699D92E9F28}" sibTransId="{3D91A812-F56B-4B1A-BC2C-BDA780DD71C4}"/>
    <dgm:cxn modelId="{536131D9-245D-4CB3-86E7-D494F0366DE8}" type="presOf" srcId="{F6CCE299-321C-434F-8EC4-BD762D4D3B96}" destId="{E6518B22-0616-4ADC-90AE-308A5E915B2E}" srcOrd="0" destOrd="0" presId="urn:microsoft.com/office/officeart/2008/layout/PictureStrips"/>
    <dgm:cxn modelId="{C053EEF5-A243-44CA-A0D7-A93F819D97D5}" type="presParOf" srcId="{A2BF361D-9601-4967-80DA-F4D5E2590E4B}" destId="{ED048953-0824-4012-9F4C-223F926B7BF6}" srcOrd="0" destOrd="0" presId="urn:microsoft.com/office/officeart/2008/layout/PictureStrips"/>
    <dgm:cxn modelId="{3AB3B976-CB60-4518-845E-08B6B9DA5E9F}" type="presParOf" srcId="{ED048953-0824-4012-9F4C-223F926B7BF6}" destId="{93F62E3E-8E68-4B0E-BE1D-0A6930F11951}" srcOrd="0" destOrd="0" presId="urn:microsoft.com/office/officeart/2008/layout/PictureStrips"/>
    <dgm:cxn modelId="{72B5B1F4-F7B9-4BB7-BD56-7F44F63B03EF}" type="presParOf" srcId="{ED048953-0824-4012-9F4C-223F926B7BF6}" destId="{47231A75-0AAC-453C-B86F-0606DB9D4973}" srcOrd="1" destOrd="0" presId="urn:microsoft.com/office/officeart/2008/layout/PictureStrips"/>
    <dgm:cxn modelId="{4E94AA42-ACDB-41E4-B0D3-EDA4E76D625D}" type="presParOf" srcId="{A2BF361D-9601-4967-80DA-F4D5E2590E4B}" destId="{3FC7FE50-A231-44D5-B8E5-A011E5D58687}" srcOrd="1" destOrd="0" presId="urn:microsoft.com/office/officeart/2008/layout/PictureStrips"/>
    <dgm:cxn modelId="{BADA4EFB-5A8B-4E2F-B406-38FEA4E535BF}" type="presParOf" srcId="{A2BF361D-9601-4967-80DA-F4D5E2590E4B}" destId="{0B4DF17E-3C53-453D-B144-74C4465BD744}" srcOrd="2" destOrd="0" presId="urn:microsoft.com/office/officeart/2008/layout/PictureStrips"/>
    <dgm:cxn modelId="{F7A035D9-7A98-4954-842C-45B8799A08FF}" type="presParOf" srcId="{0B4DF17E-3C53-453D-B144-74C4465BD744}" destId="{63C10141-B2B2-459D-9C38-9A85E72A0F0C}" srcOrd="0" destOrd="0" presId="urn:microsoft.com/office/officeart/2008/layout/PictureStrips"/>
    <dgm:cxn modelId="{4B94BCB9-E08A-4583-AD7D-B1E6A00D066E}" type="presParOf" srcId="{0B4DF17E-3C53-453D-B144-74C4465BD744}" destId="{0A1049E5-65D5-46EF-B789-872DBEB2DFDC}" srcOrd="1" destOrd="0" presId="urn:microsoft.com/office/officeart/2008/layout/PictureStrips"/>
    <dgm:cxn modelId="{6C4A8E5B-274D-42CC-BF72-CFB08C1E0C3F}" type="presParOf" srcId="{A2BF361D-9601-4967-80DA-F4D5E2590E4B}" destId="{9CCECB1E-4E69-43A0-A855-1126E36679E0}" srcOrd="3" destOrd="0" presId="urn:microsoft.com/office/officeart/2008/layout/PictureStrips"/>
    <dgm:cxn modelId="{83B6B557-2C58-4610-9F03-B467D1FA6CBA}" type="presParOf" srcId="{A2BF361D-9601-4967-80DA-F4D5E2590E4B}" destId="{EF38EA7C-E72C-4EFB-AFD2-653949D13708}" srcOrd="4" destOrd="0" presId="urn:microsoft.com/office/officeart/2008/layout/PictureStrips"/>
    <dgm:cxn modelId="{D62CF2A3-5F17-4EC0-9C53-E00352ABA835}" type="presParOf" srcId="{EF38EA7C-E72C-4EFB-AFD2-653949D13708}" destId="{E6518B22-0616-4ADC-90AE-308A5E915B2E}" srcOrd="0" destOrd="0" presId="urn:microsoft.com/office/officeart/2008/layout/PictureStrips"/>
    <dgm:cxn modelId="{D1C5F99F-46B5-4807-92BD-E098E5D0F85B}" type="presParOf" srcId="{EF38EA7C-E72C-4EFB-AFD2-653949D13708}" destId="{5C6B0C00-0D6D-43CA-A10D-089DCE49687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4216F-AE23-4A0F-940B-DD3F573795BF}" type="doc">
      <dgm:prSet loTypeId="urn:microsoft.com/office/officeart/2005/8/layout/v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0923E3-17E6-4D32-9F64-2D6BF5BCA00D}">
      <dgm:prSet phldrT="[Text]"/>
      <dgm:spPr/>
      <dgm:t>
        <a:bodyPr/>
        <a:lstStyle/>
        <a:p>
          <a:r>
            <a:rPr lang="en-US" b="1" dirty="0" smtClean="0"/>
            <a:t>Recognize</a:t>
          </a:r>
          <a:r>
            <a:rPr lang="en-US" dirty="0" smtClean="0"/>
            <a:t> </a:t>
          </a:r>
          <a:endParaRPr lang="en-US" dirty="0"/>
        </a:p>
      </dgm:t>
    </dgm:pt>
    <dgm:pt modelId="{427958ED-FC6F-4D86-8A6A-17D34BC32FA3}" type="parTrans" cxnId="{C715E94C-A4A5-4D99-BA15-7C6A5FCD86AE}">
      <dgm:prSet/>
      <dgm:spPr/>
      <dgm:t>
        <a:bodyPr/>
        <a:lstStyle/>
        <a:p>
          <a:endParaRPr lang="en-US"/>
        </a:p>
      </dgm:t>
    </dgm:pt>
    <dgm:pt modelId="{B297BBF1-F52C-4B8C-B3B7-45F529E15FE0}" type="sibTrans" cxnId="{C715E94C-A4A5-4D99-BA15-7C6A5FCD86AE}">
      <dgm:prSet/>
      <dgm:spPr/>
      <dgm:t>
        <a:bodyPr/>
        <a:lstStyle/>
        <a:p>
          <a:endParaRPr lang="en-US"/>
        </a:p>
      </dgm:t>
    </dgm:pt>
    <dgm:pt modelId="{1E5C15F1-E4C0-40D6-A56F-0958D234AB33}">
      <dgm:prSet phldrT="[Text]"/>
      <dgm:spPr/>
      <dgm:t>
        <a:bodyPr/>
        <a:lstStyle/>
        <a:p>
          <a:r>
            <a:rPr lang="en-US" b="1" dirty="0" smtClean="0">
              <a:effectLst/>
            </a:rPr>
            <a:t>Recognize domestic violence and its impact; </a:t>
          </a:r>
          <a:endParaRPr lang="en-US" b="1" dirty="0">
            <a:effectLst/>
          </a:endParaRPr>
        </a:p>
      </dgm:t>
    </dgm:pt>
    <dgm:pt modelId="{DF79FE6A-F5BA-4629-9638-78A65D9417C3}" type="parTrans" cxnId="{5A2A4026-8FF5-4E38-878D-969BDCE606FD}">
      <dgm:prSet/>
      <dgm:spPr/>
      <dgm:t>
        <a:bodyPr/>
        <a:lstStyle/>
        <a:p>
          <a:endParaRPr lang="en-US"/>
        </a:p>
      </dgm:t>
    </dgm:pt>
    <dgm:pt modelId="{0440ED26-AE18-4697-A70E-9664B2EBFBD5}" type="sibTrans" cxnId="{5A2A4026-8FF5-4E38-878D-969BDCE606FD}">
      <dgm:prSet/>
      <dgm:spPr/>
      <dgm:t>
        <a:bodyPr/>
        <a:lstStyle/>
        <a:p>
          <a:endParaRPr lang="en-US"/>
        </a:p>
      </dgm:t>
    </dgm:pt>
    <dgm:pt modelId="{458F9F42-7F03-41CA-B98F-85F9B8A9EEB8}">
      <dgm:prSet phldrT="[Text]"/>
      <dgm:spPr/>
      <dgm:t>
        <a:bodyPr/>
        <a:lstStyle/>
        <a:p>
          <a:r>
            <a:rPr lang="en-US" b="1" dirty="0" smtClean="0"/>
            <a:t>React </a:t>
          </a:r>
          <a:endParaRPr lang="en-US" dirty="0"/>
        </a:p>
      </dgm:t>
    </dgm:pt>
    <dgm:pt modelId="{18BB0C08-1E2F-4C2B-83D5-87BBC2B29C38}" type="parTrans" cxnId="{22A044EE-8AE3-40FD-BDF8-68D7E7D45A31}">
      <dgm:prSet/>
      <dgm:spPr/>
      <dgm:t>
        <a:bodyPr/>
        <a:lstStyle/>
        <a:p>
          <a:endParaRPr lang="en-US"/>
        </a:p>
      </dgm:t>
    </dgm:pt>
    <dgm:pt modelId="{D365EE4E-F98C-46A4-8242-F5E9CDBD4EA3}" type="sibTrans" cxnId="{22A044EE-8AE3-40FD-BDF8-68D7E7D45A31}">
      <dgm:prSet/>
      <dgm:spPr/>
      <dgm:t>
        <a:bodyPr/>
        <a:lstStyle/>
        <a:p>
          <a:endParaRPr lang="en-US"/>
        </a:p>
      </dgm:t>
    </dgm:pt>
    <dgm:pt modelId="{7D9FA553-6B8B-40FB-AA1E-509D2279F1AD}">
      <dgm:prSet phldrT="[Text]"/>
      <dgm:spPr/>
      <dgm:t>
        <a:bodyPr/>
        <a:lstStyle/>
        <a:p>
          <a:r>
            <a:rPr lang="en-US" b="1" dirty="0" smtClean="0"/>
            <a:t>React appropriately, with trauma-informed strategies; and</a:t>
          </a:r>
          <a:endParaRPr lang="en-US" b="1" dirty="0"/>
        </a:p>
      </dgm:t>
    </dgm:pt>
    <dgm:pt modelId="{A6411919-F3A0-46CA-857F-8082D1A5D8F3}" type="parTrans" cxnId="{86F3E50F-8637-487E-AA4F-203D3C9CC508}">
      <dgm:prSet/>
      <dgm:spPr/>
      <dgm:t>
        <a:bodyPr/>
        <a:lstStyle/>
        <a:p>
          <a:endParaRPr lang="en-US"/>
        </a:p>
      </dgm:t>
    </dgm:pt>
    <dgm:pt modelId="{888649A9-2F02-4903-8A44-78018173CAA5}" type="sibTrans" cxnId="{86F3E50F-8637-487E-AA4F-203D3C9CC508}">
      <dgm:prSet/>
      <dgm:spPr/>
      <dgm:t>
        <a:bodyPr/>
        <a:lstStyle/>
        <a:p>
          <a:endParaRPr lang="en-US"/>
        </a:p>
      </dgm:t>
    </dgm:pt>
    <dgm:pt modelId="{4B814838-9E17-4545-9DF2-44F2D927827D}">
      <dgm:prSet phldrT="[Text]"/>
      <dgm:spPr/>
      <dgm:t>
        <a:bodyPr/>
        <a:lstStyle/>
        <a:p>
          <a:r>
            <a:rPr lang="en-US" b="1" dirty="0" smtClean="0"/>
            <a:t>Refer</a:t>
          </a:r>
          <a:r>
            <a:rPr lang="en-US" dirty="0" smtClean="0"/>
            <a:t> </a:t>
          </a:r>
          <a:endParaRPr lang="en-US" dirty="0"/>
        </a:p>
      </dgm:t>
    </dgm:pt>
    <dgm:pt modelId="{F7BABC5C-1FB3-4156-A832-3051EA3CE697}" type="parTrans" cxnId="{E261D611-389A-4012-B344-644A3F138305}">
      <dgm:prSet/>
      <dgm:spPr/>
      <dgm:t>
        <a:bodyPr/>
        <a:lstStyle/>
        <a:p>
          <a:endParaRPr lang="en-US"/>
        </a:p>
      </dgm:t>
    </dgm:pt>
    <dgm:pt modelId="{03E44C80-1CBA-4B67-B3A6-73A2740E3EC0}" type="sibTrans" cxnId="{E261D611-389A-4012-B344-644A3F138305}">
      <dgm:prSet/>
      <dgm:spPr/>
      <dgm:t>
        <a:bodyPr/>
        <a:lstStyle/>
        <a:p>
          <a:endParaRPr lang="en-US"/>
        </a:p>
      </dgm:t>
    </dgm:pt>
    <dgm:pt modelId="{B8B5DC52-4A46-4559-AC6B-505F5ACA8393}">
      <dgm:prSet/>
      <dgm:spPr/>
      <dgm:t>
        <a:bodyPr/>
        <a:lstStyle/>
        <a:p>
          <a:r>
            <a:rPr lang="en-US" b="1" dirty="0" smtClean="0"/>
            <a:t>Refer victims and their children to appropriate assistance</a:t>
          </a:r>
          <a:endParaRPr lang="en-US" b="1" dirty="0"/>
        </a:p>
      </dgm:t>
    </dgm:pt>
    <dgm:pt modelId="{AA8FE1CA-A941-40D3-B8D8-8C8A597E43DC}" type="parTrans" cxnId="{51AAF548-56D9-4B4A-9B92-EB23810D3245}">
      <dgm:prSet/>
      <dgm:spPr/>
      <dgm:t>
        <a:bodyPr/>
        <a:lstStyle/>
        <a:p>
          <a:endParaRPr lang="en-US"/>
        </a:p>
      </dgm:t>
    </dgm:pt>
    <dgm:pt modelId="{71A8F4CA-AAA5-4B56-9D82-2358EA7B2EC2}" type="sibTrans" cxnId="{51AAF548-56D9-4B4A-9B92-EB23810D3245}">
      <dgm:prSet/>
      <dgm:spPr/>
      <dgm:t>
        <a:bodyPr/>
        <a:lstStyle/>
        <a:p>
          <a:endParaRPr lang="en-US"/>
        </a:p>
      </dgm:t>
    </dgm:pt>
    <dgm:pt modelId="{F3C341F0-37CC-4564-B173-6EE92C4F9DD5}">
      <dgm:prSet phldrT="[Text]"/>
      <dgm:spPr/>
      <dgm:t>
        <a:bodyPr/>
        <a:lstStyle/>
        <a:p>
          <a:endParaRPr lang="en-US" b="1" dirty="0">
            <a:effectLst/>
          </a:endParaRPr>
        </a:p>
      </dgm:t>
    </dgm:pt>
    <dgm:pt modelId="{345B3AB0-B46F-4514-9C4C-D9B5CB096F5E}" type="parTrans" cxnId="{1B30DC08-FD4C-4D71-9A62-FBD9314055A8}">
      <dgm:prSet/>
      <dgm:spPr/>
      <dgm:t>
        <a:bodyPr/>
        <a:lstStyle/>
        <a:p>
          <a:endParaRPr lang="en-US"/>
        </a:p>
      </dgm:t>
    </dgm:pt>
    <dgm:pt modelId="{C9C098BA-395C-4E1E-BA28-A953ED792619}" type="sibTrans" cxnId="{1B30DC08-FD4C-4D71-9A62-FBD9314055A8}">
      <dgm:prSet/>
      <dgm:spPr/>
      <dgm:t>
        <a:bodyPr/>
        <a:lstStyle/>
        <a:p>
          <a:endParaRPr lang="en-US"/>
        </a:p>
      </dgm:t>
    </dgm:pt>
    <dgm:pt modelId="{C2974F05-4AFD-4F66-88B8-DE22EE16FD58}">
      <dgm:prSet phldrT="[Text]"/>
      <dgm:spPr/>
      <dgm:t>
        <a:bodyPr/>
        <a:lstStyle/>
        <a:p>
          <a:endParaRPr lang="en-US" b="1" dirty="0"/>
        </a:p>
      </dgm:t>
    </dgm:pt>
    <dgm:pt modelId="{E91B9A78-09F4-4318-BAD6-0A488B0C74B3}" type="parTrans" cxnId="{9D9FA27F-A5BD-4BD6-92F9-0E7DFD1466D6}">
      <dgm:prSet/>
      <dgm:spPr/>
      <dgm:t>
        <a:bodyPr/>
        <a:lstStyle/>
        <a:p>
          <a:endParaRPr lang="en-US"/>
        </a:p>
      </dgm:t>
    </dgm:pt>
    <dgm:pt modelId="{CF5C931C-4560-4985-9971-E6BC9D16F159}" type="sibTrans" cxnId="{9D9FA27F-A5BD-4BD6-92F9-0E7DFD1466D6}">
      <dgm:prSet/>
      <dgm:spPr/>
      <dgm:t>
        <a:bodyPr/>
        <a:lstStyle/>
        <a:p>
          <a:endParaRPr lang="en-US"/>
        </a:p>
      </dgm:t>
    </dgm:pt>
    <dgm:pt modelId="{AD4A62BC-9C0F-40CB-9DA3-8F0A5824D6EB}">
      <dgm:prSet/>
      <dgm:spPr/>
      <dgm:t>
        <a:bodyPr/>
        <a:lstStyle/>
        <a:p>
          <a:endParaRPr lang="en-US" b="1" dirty="0"/>
        </a:p>
      </dgm:t>
    </dgm:pt>
    <dgm:pt modelId="{1346F5C6-9210-4258-8CB1-7203BBC962C3}" type="parTrans" cxnId="{CA62EC9E-0A6C-47C8-8DA8-9FC936DA7C18}">
      <dgm:prSet/>
      <dgm:spPr/>
      <dgm:t>
        <a:bodyPr/>
        <a:lstStyle/>
        <a:p>
          <a:endParaRPr lang="en-US"/>
        </a:p>
      </dgm:t>
    </dgm:pt>
    <dgm:pt modelId="{21E0E826-821E-43D1-AAA1-8F7CFF31C732}" type="sibTrans" cxnId="{CA62EC9E-0A6C-47C8-8DA8-9FC936DA7C18}">
      <dgm:prSet/>
      <dgm:spPr/>
      <dgm:t>
        <a:bodyPr/>
        <a:lstStyle/>
        <a:p>
          <a:endParaRPr lang="en-US"/>
        </a:p>
      </dgm:t>
    </dgm:pt>
    <dgm:pt modelId="{C1CECFBC-75F7-436E-AA4E-628E0E8B2156}" type="pres">
      <dgm:prSet presAssocID="{5664216F-AE23-4A0F-940B-DD3F573795B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6C22E5-DEB8-42A3-ADAB-264BCA6F82E7}" type="pres">
      <dgm:prSet presAssocID="{9C0923E3-17E6-4D32-9F64-2D6BF5BCA00D}" presName="linNode" presStyleCnt="0"/>
      <dgm:spPr/>
      <dgm:t>
        <a:bodyPr/>
        <a:lstStyle/>
        <a:p>
          <a:endParaRPr lang="en-US"/>
        </a:p>
      </dgm:t>
    </dgm:pt>
    <dgm:pt modelId="{101AB1D0-2027-4618-B9DA-1E11EBF0DE39}" type="pres">
      <dgm:prSet presAssocID="{9C0923E3-17E6-4D32-9F64-2D6BF5BCA00D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44962-B2E9-4940-960D-8216F01552E8}" type="pres">
      <dgm:prSet presAssocID="{9C0923E3-17E6-4D32-9F64-2D6BF5BCA00D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B96C7-C541-4301-ACE9-B7D7A5BD48F2}" type="pres">
      <dgm:prSet presAssocID="{B297BBF1-F52C-4B8C-B3B7-45F529E15FE0}" presName="spacing" presStyleCnt="0"/>
      <dgm:spPr/>
      <dgm:t>
        <a:bodyPr/>
        <a:lstStyle/>
        <a:p>
          <a:endParaRPr lang="en-US"/>
        </a:p>
      </dgm:t>
    </dgm:pt>
    <dgm:pt modelId="{BC46DB48-901C-400E-8A6F-B1B78A66408B}" type="pres">
      <dgm:prSet presAssocID="{458F9F42-7F03-41CA-B98F-85F9B8A9EEB8}" presName="linNode" presStyleCnt="0"/>
      <dgm:spPr/>
      <dgm:t>
        <a:bodyPr/>
        <a:lstStyle/>
        <a:p>
          <a:endParaRPr lang="en-US"/>
        </a:p>
      </dgm:t>
    </dgm:pt>
    <dgm:pt modelId="{9C53D6E3-9EA8-4AA9-9DC2-A8210BD363E3}" type="pres">
      <dgm:prSet presAssocID="{458F9F42-7F03-41CA-B98F-85F9B8A9EEB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FB518-13C0-4BFC-9449-7531B1F5DCA1}" type="pres">
      <dgm:prSet presAssocID="{458F9F42-7F03-41CA-B98F-85F9B8A9EEB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7D6EF-0C47-4567-92B8-25BB33C9E3F8}" type="pres">
      <dgm:prSet presAssocID="{D365EE4E-F98C-46A4-8242-F5E9CDBD4EA3}" presName="spacing" presStyleCnt="0"/>
      <dgm:spPr/>
      <dgm:t>
        <a:bodyPr/>
        <a:lstStyle/>
        <a:p>
          <a:endParaRPr lang="en-US"/>
        </a:p>
      </dgm:t>
    </dgm:pt>
    <dgm:pt modelId="{9A2C5948-4711-4000-AF29-0378EA6545FF}" type="pres">
      <dgm:prSet presAssocID="{4B814838-9E17-4545-9DF2-44F2D927827D}" presName="linNode" presStyleCnt="0"/>
      <dgm:spPr/>
      <dgm:t>
        <a:bodyPr/>
        <a:lstStyle/>
        <a:p>
          <a:endParaRPr lang="en-US"/>
        </a:p>
      </dgm:t>
    </dgm:pt>
    <dgm:pt modelId="{80AFAF40-AE74-4A4D-BECF-CD5282B9034F}" type="pres">
      <dgm:prSet presAssocID="{4B814838-9E17-4545-9DF2-44F2D927827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F7DD2-4FF3-4A8A-9B93-730FD6E05923}" type="pres">
      <dgm:prSet presAssocID="{4B814838-9E17-4545-9DF2-44F2D927827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9FA27F-A5BD-4BD6-92F9-0E7DFD1466D6}" srcId="{458F9F42-7F03-41CA-B98F-85F9B8A9EEB8}" destId="{C2974F05-4AFD-4F66-88B8-DE22EE16FD58}" srcOrd="0" destOrd="0" parTransId="{E91B9A78-09F4-4318-BAD6-0A488B0C74B3}" sibTransId="{CF5C931C-4560-4985-9971-E6BC9D16F159}"/>
    <dgm:cxn modelId="{51AAF548-56D9-4B4A-9B92-EB23810D3245}" srcId="{4B814838-9E17-4545-9DF2-44F2D927827D}" destId="{B8B5DC52-4A46-4559-AC6B-505F5ACA8393}" srcOrd="1" destOrd="0" parTransId="{AA8FE1CA-A941-40D3-B8D8-8C8A597E43DC}" sibTransId="{71A8F4CA-AAA5-4B56-9D82-2358EA7B2EC2}"/>
    <dgm:cxn modelId="{03004F0B-A32A-4C9B-BF96-6CC3AC98DF46}" type="presOf" srcId="{9C0923E3-17E6-4D32-9F64-2D6BF5BCA00D}" destId="{101AB1D0-2027-4618-B9DA-1E11EBF0DE39}" srcOrd="0" destOrd="0" presId="urn:microsoft.com/office/officeart/2005/8/layout/vList6"/>
    <dgm:cxn modelId="{5A2A4026-8FF5-4E38-878D-969BDCE606FD}" srcId="{9C0923E3-17E6-4D32-9F64-2D6BF5BCA00D}" destId="{1E5C15F1-E4C0-40D6-A56F-0958D234AB33}" srcOrd="1" destOrd="0" parTransId="{DF79FE6A-F5BA-4629-9638-78A65D9417C3}" sibTransId="{0440ED26-AE18-4697-A70E-9664B2EBFBD5}"/>
    <dgm:cxn modelId="{E05041E7-4137-42E6-AC20-CBEAF8E3CC9D}" type="presOf" srcId="{458F9F42-7F03-41CA-B98F-85F9B8A9EEB8}" destId="{9C53D6E3-9EA8-4AA9-9DC2-A8210BD363E3}" srcOrd="0" destOrd="0" presId="urn:microsoft.com/office/officeart/2005/8/layout/vList6"/>
    <dgm:cxn modelId="{1C4528A5-A2BC-45E5-A2DA-9813B7531651}" type="presOf" srcId="{C2974F05-4AFD-4F66-88B8-DE22EE16FD58}" destId="{AFBFB518-13C0-4BFC-9449-7531B1F5DCA1}" srcOrd="0" destOrd="0" presId="urn:microsoft.com/office/officeart/2005/8/layout/vList6"/>
    <dgm:cxn modelId="{CA62EC9E-0A6C-47C8-8DA8-9FC936DA7C18}" srcId="{4B814838-9E17-4545-9DF2-44F2D927827D}" destId="{AD4A62BC-9C0F-40CB-9DA3-8F0A5824D6EB}" srcOrd="0" destOrd="0" parTransId="{1346F5C6-9210-4258-8CB1-7203BBC962C3}" sibTransId="{21E0E826-821E-43D1-AAA1-8F7CFF31C732}"/>
    <dgm:cxn modelId="{86F3E50F-8637-487E-AA4F-203D3C9CC508}" srcId="{458F9F42-7F03-41CA-B98F-85F9B8A9EEB8}" destId="{7D9FA553-6B8B-40FB-AA1E-509D2279F1AD}" srcOrd="1" destOrd="0" parTransId="{A6411919-F3A0-46CA-857F-8082D1A5D8F3}" sibTransId="{888649A9-2F02-4903-8A44-78018173CAA5}"/>
    <dgm:cxn modelId="{1B30DC08-FD4C-4D71-9A62-FBD9314055A8}" srcId="{9C0923E3-17E6-4D32-9F64-2D6BF5BCA00D}" destId="{F3C341F0-37CC-4564-B173-6EE92C4F9DD5}" srcOrd="0" destOrd="0" parTransId="{345B3AB0-B46F-4514-9C4C-D9B5CB096F5E}" sibTransId="{C9C098BA-395C-4E1E-BA28-A953ED792619}"/>
    <dgm:cxn modelId="{6BF99402-ECBD-4327-8831-D6D7679C7862}" type="presOf" srcId="{AD4A62BC-9C0F-40CB-9DA3-8F0A5824D6EB}" destId="{C28F7DD2-4FF3-4A8A-9B93-730FD6E05923}" srcOrd="0" destOrd="0" presId="urn:microsoft.com/office/officeart/2005/8/layout/vList6"/>
    <dgm:cxn modelId="{E3C0DEDC-6053-4D53-A512-F7118329A670}" type="presOf" srcId="{F3C341F0-37CC-4564-B173-6EE92C4F9DD5}" destId="{55844962-B2E9-4940-960D-8216F01552E8}" srcOrd="0" destOrd="0" presId="urn:microsoft.com/office/officeart/2005/8/layout/vList6"/>
    <dgm:cxn modelId="{E261D611-389A-4012-B344-644A3F138305}" srcId="{5664216F-AE23-4A0F-940B-DD3F573795BF}" destId="{4B814838-9E17-4545-9DF2-44F2D927827D}" srcOrd="2" destOrd="0" parTransId="{F7BABC5C-1FB3-4156-A832-3051EA3CE697}" sibTransId="{03E44C80-1CBA-4B67-B3A6-73A2740E3EC0}"/>
    <dgm:cxn modelId="{E5E1FAA6-6377-4F31-83A7-8F631BC7CC8C}" type="presOf" srcId="{1E5C15F1-E4C0-40D6-A56F-0958D234AB33}" destId="{55844962-B2E9-4940-960D-8216F01552E8}" srcOrd="0" destOrd="1" presId="urn:microsoft.com/office/officeart/2005/8/layout/vList6"/>
    <dgm:cxn modelId="{F5E0EF14-D02C-4523-84AF-8540D6654E54}" type="presOf" srcId="{5664216F-AE23-4A0F-940B-DD3F573795BF}" destId="{C1CECFBC-75F7-436E-AA4E-628E0E8B2156}" srcOrd="0" destOrd="0" presId="urn:microsoft.com/office/officeart/2005/8/layout/vList6"/>
    <dgm:cxn modelId="{FA80255B-3A19-4985-95F4-112CA6EA58BB}" type="presOf" srcId="{B8B5DC52-4A46-4559-AC6B-505F5ACA8393}" destId="{C28F7DD2-4FF3-4A8A-9B93-730FD6E05923}" srcOrd="0" destOrd="1" presId="urn:microsoft.com/office/officeart/2005/8/layout/vList6"/>
    <dgm:cxn modelId="{4D2B9732-C357-4262-9642-9161DC353AE2}" type="presOf" srcId="{4B814838-9E17-4545-9DF2-44F2D927827D}" destId="{80AFAF40-AE74-4A4D-BECF-CD5282B9034F}" srcOrd="0" destOrd="0" presId="urn:microsoft.com/office/officeart/2005/8/layout/vList6"/>
    <dgm:cxn modelId="{C715E94C-A4A5-4D99-BA15-7C6A5FCD86AE}" srcId="{5664216F-AE23-4A0F-940B-DD3F573795BF}" destId="{9C0923E3-17E6-4D32-9F64-2D6BF5BCA00D}" srcOrd="0" destOrd="0" parTransId="{427958ED-FC6F-4D86-8A6A-17D34BC32FA3}" sibTransId="{B297BBF1-F52C-4B8C-B3B7-45F529E15FE0}"/>
    <dgm:cxn modelId="{22A044EE-8AE3-40FD-BDF8-68D7E7D45A31}" srcId="{5664216F-AE23-4A0F-940B-DD3F573795BF}" destId="{458F9F42-7F03-41CA-B98F-85F9B8A9EEB8}" srcOrd="1" destOrd="0" parTransId="{18BB0C08-1E2F-4C2B-83D5-87BBC2B29C38}" sibTransId="{D365EE4E-F98C-46A4-8242-F5E9CDBD4EA3}"/>
    <dgm:cxn modelId="{00629F60-BEFB-4895-98BA-18421C0A89E5}" type="presOf" srcId="{7D9FA553-6B8B-40FB-AA1E-509D2279F1AD}" destId="{AFBFB518-13C0-4BFC-9449-7531B1F5DCA1}" srcOrd="0" destOrd="1" presId="urn:microsoft.com/office/officeart/2005/8/layout/vList6"/>
    <dgm:cxn modelId="{071A030C-BF17-4606-8228-64C64FDC9444}" type="presParOf" srcId="{C1CECFBC-75F7-436E-AA4E-628E0E8B2156}" destId="{836C22E5-DEB8-42A3-ADAB-264BCA6F82E7}" srcOrd="0" destOrd="0" presId="urn:microsoft.com/office/officeart/2005/8/layout/vList6"/>
    <dgm:cxn modelId="{D5BB5190-4CB6-4365-A835-B888BFC2FC32}" type="presParOf" srcId="{836C22E5-DEB8-42A3-ADAB-264BCA6F82E7}" destId="{101AB1D0-2027-4618-B9DA-1E11EBF0DE39}" srcOrd="0" destOrd="0" presId="urn:microsoft.com/office/officeart/2005/8/layout/vList6"/>
    <dgm:cxn modelId="{401F0279-87D0-4EB2-AB44-FA5BB9A5E1A4}" type="presParOf" srcId="{836C22E5-DEB8-42A3-ADAB-264BCA6F82E7}" destId="{55844962-B2E9-4940-960D-8216F01552E8}" srcOrd="1" destOrd="0" presId="urn:microsoft.com/office/officeart/2005/8/layout/vList6"/>
    <dgm:cxn modelId="{CD1AECBC-6415-4566-B6D8-2385F7D454C5}" type="presParOf" srcId="{C1CECFBC-75F7-436E-AA4E-628E0E8B2156}" destId="{BDEB96C7-C541-4301-ACE9-B7D7A5BD48F2}" srcOrd="1" destOrd="0" presId="urn:microsoft.com/office/officeart/2005/8/layout/vList6"/>
    <dgm:cxn modelId="{2ECE9730-9114-4154-8FC4-90D50F72AC76}" type="presParOf" srcId="{C1CECFBC-75F7-436E-AA4E-628E0E8B2156}" destId="{BC46DB48-901C-400E-8A6F-B1B78A66408B}" srcOrd="2" destOrd="0" presId="urn:microsoft.com/office/officeart/2005/8/layout/vList6"/>
    <dgm:cxn modelId="{41340D29-5622-4F9C-8B1C-5BD80DF32F3E}" type="presParOf" srcId="{BC46DB48-901C-400E-8A6F-B1B78A66408B}" destId="{9C53D6E3-9EA8-4AA9-9DC2-A8210BD363E3}" srcOrd="0" destOrd="0" presId="urn:microsoft.com/office/officeart/2005/8/layout/vList6"/>
    <dgm:cxn modelId="{3EAF3055-8F7F-46BF-B741-F872F9026A28}" type="presParOf" srcId="{BC46DB48-901C-400E-8A6F-B1B78A66408B}" destId="{AFBFB518-13C0-4BFC-9449-7531B1F5DCA1}" srcOrd="1" destOrd="0" presId="urn:microsoft.com/office/officeart/2005/8/layout/vList6"/>
    <dgm:cxn modelId="{1A11D70A-0D29-4485-A90A-9AA856EB13FA}" type="presParOf" srcId="{C1CECFBC-75F7-436E-AA4E-628E0E8B2156}" destId="{9F77D6EF-0C47-4567-92B8-25BB33C9E3F8}" srcOrd="3" destOrd="0" presId="urn:microsoft.com/office/officeart/2005/8/layout/vList6"/>
    <dgm:cxn modelId="{EBADF8F7-3360-40CF-9FA6-79D59DD663FD}" type="presParOf" srcId="{C1CECFBC-75F7-436E-AA4E-628E0E8B2156}" destId="{9A2C5948-4711-4000-AF29-0378EA6545FF}" srcOrd="4" destOrd="0" presId="urn:microsoft.com/office/officeart/2005/8/layout/vList6"/>
    <dgm:cxn modelId="{083B1879-FA86-4599-AA51-7CD0571495E2}" type="presParOf" srcId="{9A2C5948-4711-4000-AF29-0378EA6545FF}" destId="{80AFAF40-AE74-4A4D-BECF-CD5282B9034F}" srcOrd="0" destOrd="0" presId="urn:microsoft.com/office/officeart/2005/8/layout/vList6"/>
    <dgm:cxn modelId="{8B31C8B8-8CF9-4572-8BD8-01D0B898076E}" type="presParOf" srcId="{9A2C5948-4711-4000-AF29-0378EA6545FF}" destId="{C28F7DD2-4FF3-4A8A-9B93-730FD6E0592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62E3E-8E68-4B0E-BE1D-0A6930F11951}">
      <dsp:nvSpPr>
        <dsp:cNvPr id="0" name=""/>
        <dsp:cNvSpPr/>
      </dsp:nvSpPr>
      <dsp:spPr>
        <a:xfrm>
          <a:off x="101846" y="275225"/>
          <a:ext cx="3218688" cy="10058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289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876, 506  women</a:t>
          </a:r>
          <a:endParaRPr lang="en-US" sz="2900" kern="1200" dirty="0"/>
        </a:p>
      </dsp:txBody>
      <dsp:txXfrm>
        <a:off x="101846" y="275225"/>
        <a:ext cx="3218688" cy="1005840"/>
      </dsp:txXfrm>
    </dsp:sp>
    <dsp:sp modelId="{47231A75-0AAC-453C-B86F-0606DB9D4973}">
      <dsp:nvSpPr>
        <dsp:cNvPr id="0" name=""/>
        <dsp:cNvSpPr/>
      </dsp:nvSpPr>
      <dsp:spPr>
        <a:xfrm>
          <a:off x="55214" y="150009"/>
          <a:ext cx="483229" cy="102692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10141-B2B2-459D-9C38-9A85E72A0F0C}">
      <dsp:nvSpPr>
        <dsp:cNvPr id="0" name=""/>
        <dsp:cNvSpPr/>
      </dsp:nvSpPr>
      <dsp:spPr>
        <a:xfrm>
          <a:off x="71930" y="1829697"/>
          <a:ext cx="3218688" cy="10058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289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76, 813 men</a:t>
          </a:r>
          <a:endParaRPr lang="en-US" sz="2900" kern="1200" dirty="0"/>
        </a:p>
      </dsp:txBody>
      <dsp:txXfrm>
        <a:off x="71930" y="1829697"/>
        <a:ext cx="3218688" cy="1005840"/>
      </dsp:txXfrm>
    </dsp:sp>
    <dsp:sp modelId="{0A1049E5-65D5-46EF-B789-872DBEB2DFDC}">
      <dsp:nvSpPr>
        <dsp:cNvPr id="0" name=""/>
        <dsp:cNvSpPr/>
      </dsp:nvSpPr>
      <dsp:spPr>
        <a:xfrm>
          <a:off x="42901" y="1738815"/>
          <a:ext cx="532480" cy="105613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18B22-0616-4ADC-90AE-308A5E915B2E}">
      <dsp:nvSpPr>
        <dsp:cNvPr id="0" name=""/>
        <dsp:cNvSpPr/>
      </dsp:nvSpPr>
      <dsp:spPr>
        <a:xfrm>
          <a:off x="119528" y="3366937"/>
          <a:ext cx="3218688" cy="10058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289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292, 799 children</a:t>
          </a:r>
          <a:endParaRPr lang="en-US" sz="2900" kern="1200" dirty="0"/>
        </a:p>
      </dsp:txBody>
      <dsp:txXfrm>
        <a:off x="119528" y="3366937"/>
        <a:ext cx="3218688" cy="1005840"/>
      </dsp:txXfrm>
    </dsp:sp>
    <dsp:sp modelId="{5C6B0C00-0D6D-43CA-A10D-089DCE49687F}">
      <dsp:nvSpPr>
        <dsp:cNvPr id="0" name=""/>
        <dsp:cNvSpPr/>
      </dsp:nvSpPr>
      <dsp:spPr>
        <a:xfrm>
          <a:off x="58835" y="3518332"/>
          <a:ext cx="645754" cy="81498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44962-B2E9-4940-960D-8216F01552E8}">
      <dsp:nvSpPr>
        <dsp:cNvPr id="0" name=""/>
        <dsp:cNvSpPr/>
      </dsp:nvSpPr>
      <dsp:spPr>
        <a:xfrm>
          <a:off x="1828799" y="0"/>
          <a:ext cx="2743200" cy="1476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b="1" kern="1200" dirty="0">
            <a:effectLst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effectLst/>
            </a:rPr>
            <a:t>Recognize domestic violence and its impact; </a:t>
          </a:r>
          <a:endParaRPr lang="en-US" sz="1500" b="1" kern="1200" dirty="0">
            <a:effectLst/>
          </a:endParaRPr>
        </a:p>
      </dsp:txBody>
      <dsp:txXfrm>
        <a:off x="1828799" y="184547"/>
        <a:ext cx="2189559" cy="1107281"/>
      </dsp:txXfrm>
    </dsp:sp>
    <dsp:sp modelId="{101AB1D0-2027-4618-B9DA-1E11EBF0DE39}">
      <dsp:nvSpPr>
        <dsp:cNvPr id="0" name=""/>
        <dsp:cNvSpPr/>
      </dsp:nvSpPr>
      <dsp:spPr>
        <a:xfrm>
          <a:off x="0" y="0"/>
          <a:ext cx="1828800" cy="1476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Recognize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72071" y="72071"/>
        <a:ext cx="1684658" cy="1332233"/>
      </dsp:txXfrm>
    </dsp:sp>
    <dsp:sp modelId="{AFBFB518-13C0-4BFC-9449-7531B1F5DCA1}">
      <dsp:nvSpPr>
        <dsp:cNvPr id="0" name=""/>
        <dsp:cNvSpPr/>
      </dsp:nvSpPr>
      <dsp:spPr>
        <a:xfrm>
          <a:off x="1828799" y="1624012"/>
          <a:ext cx="2743200" cy="1476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React appropriately, with trauma-informed strategies; and</a:t>
          </a:r>
          <a:endParaRPr lang="en-US" sz="1500" b="1" kern="1200" dirty="0"/>
        </a:p>
      </dsp:txBody>
      <dsp:txXfrm>
        <a:off x="1828799" y="1808559"/>
        <a:ext cx="2189559" cy="1107281"/>
      </dsp:txXfrm>
    </dsp:sp>
    <dsp:sp modelId="{9C53D6E3-9EA8-4AA9-9DC2-A8210BD363E3}">
      <dsp:nvSpPr>
        <dsp:cNvPr id="0" name=""/>
        <dsp:cNvSpPr/>
      </dsp:nvSpPr>
      <dsp:spPr>
        <a:xfrm>
          <a:off x="0" y="1624012"/>
          <a:ext cx="1828800" cy="14763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React </a:t>
          </a:r>
          <a:endParaRPr lang="en-US" sz="2200" kern="1200" dirty="0"/>
        </a:p>
      </dsp:txBody>
      <dsp:txXfrm>
        <a:off x="72071" y="1696083"/>
        <a:ext cx="1684658" cy="1332233"/>
      </dsp:txXfrm>
    </dsp:sp>
    <dsp:sp modelId="{C28F7DD2-4FF3-4A8A-9B93-730FD6E05923}">
      <dsp:nvSpPr>
        <dsp:cNvPr id="0" name=""/>
        <dsp:cNvSpPr/>
      </dsp:nvSpPr>
      <dsp:spPr>
        <a:xfrm>
          <a:off x="1828799" y="3248024"/>
          <a:ext cx="2743200" cy="1476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Refer victims and their children to appropriate assistance</a:t>
          </a:r>
          <a:endParaRPr lang="en-US" sz="1500" b="1" kern="1200" dirty="0"/>
        </a:p>
      </dsp:txBody>
      <dsp:txXfrm>
        <a:off x="1828799" y="3432571"/>
        <a:ext cx="2189559" cy="1107281"/>
      </dsp:txXfrm>
    </dsp:sp>
    <dsp:sp modelId="{80AFAF40-AE74-4A4D-BECF-CD5282B9034F}">
      <dsp:nvSpPr>
        <dsp:cNvPr id="0" name=""/>
        <dsp:cNvSpPr/>
      </dsp:nvSpPr>
      <dsp:spPr>
        <a:xfrm>
          <a:off x="0" y="3248024"/>
          <a:ext cx="1828800" cy="14763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Refer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72071" y="3320095"/>
        <a:ext cx="1684658" cy="1332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FE7A46B-489D-4218-A437-0FC110921A1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C10302F-AD58-4F2C-A3E3-E1F1FF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15EA7-DAD2-4FA6-80B6-582993AC149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17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0302F-AD58-4F2C-A3E3-E1F1FF0D9A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0302F-AD58-4F2C-A3E3-E1F1FF0D9A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45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308" indent="-1753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0302F-AD58-4F2C-A3E3-E1F1FF0D9A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0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1072C-A58C-4054-8D5F-CD3F62A5D53C}" type="slidenum">
              <a:rPr lang="en-US"/>
              <a:pPr/>
              <a:t>8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8500"/>
            <a:ext cx="4654550" cy="3490913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21823"/>
            <a:ext cx="5172393" cy="4189095"/>
          </a:xfrm>
        </p:spPr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3.3.6 Establish common standards for ensuring that health and human service providers supported by ACF have the capacity to: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Recognize the impact of domestic violence;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Respond effectively;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Safely link participants to domestic violence services.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0302F-AD58-4F2C-A3E3-E1F1FF0D9A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6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new FYSB website has given us an additional platform to communicate ACF and ACYF priorities around safety and wellbeing. We are also able to highlight grantee successes.  We feature 2-3 articles a month on ACYF priorities, as well as disseminate useful quick fact information that pertains to many aspects of the RHY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8C93A-3634-46C8-A3B2-2AE2449B912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E354-418E-42E1-B687-21296658EFE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EFE1AB-5FE8-48D7-A861-7CE966AC84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E354-418E-42E1-B687-21296658EFE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E1AB-5FE8-48D7-A861-7CE966AC84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4EFE1AB-5FE8-48D7-A861-7CE966AC84F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E354-418E-42E1-B687-21296658EFE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E354-418E-42E1-B687-21296658EFE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4EFE1AB-5FE8-48D7-A861-7CE966AC84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E354-418E-42E1-B687-21296658EFE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EFE1AB-5FE8-48D7-A861-7CE966AC84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78E354-418E-42E1-B687-21296658EFE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E1AB-5FE8-48D7-A861-7CE966AC84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E354-418E-42E1-B687-21296658EFE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4EFE1AB-5FE8-48D7-A861-7CE966AC84F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E354-418E-42E1-B687-21296658EFE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4EFE1AB-5FE8-48D7-A861-7CE966AC84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E354-418E-42E1-B687-21296658EFE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EFE1AB-5FE8-48D7-A861-7CE966AC84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EFE1AB-5FE8-48D7-A861-7CE966AC84F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E354-418E-42E1-B687-21296658EFE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4EFE1AB-5FE8-48D7-A861-7CE966AC84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78E354-418E-42E1-B687-21296658EFE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78E354-418E-42E1-B687-21296658EFE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EFE1AB-5FE8-48D7-A861-7CE966AC84F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f.hhs.gov/fvpsa" TargetMode="External"/><Relationship Id="rId2" Type="http://schemas.openxmlformats.org/officeDocument/2006/relationships/hyperlink" Target="mailto:Shawndell.Dawson@acf.hhs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earnaboutfvpsa.com/" TargetMode="External"/><Relationship Id="rId4" Type="http://schemas.openxmlformats.org/officeDocument/2006/relationships/hyperlink" Target="http://www.acf.hhs.gov/programs/fys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vh.org/" TargetMode="External"/><Relationship Id="rId7" Type="http://schemas.openxmlformats.org/officeDocument/2006/relationships/hyperlink" Target="http://www.acf.hhs.gov/programs/fysb/resource/help-f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hyperlink" Target="http://www.rainn.org/" TargetMode="External"/><Relationship Id="rId4" Type="http://schemas.openxmlformats.org/officeDocument/2006/relationships/hyperlink" Target="http://www.loveisrespect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2971800"/>
            <a:ext cx="8115298" cy="1371600"/>
          </a:xfrm>
        </p:spPr>
        <p:txBody>
          <a:bodyPr>
            <a:no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435" name="Picture 2" descr="Photograph of a smiling famil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25" y="3938374"/>
            <a:ext cx="1637375" cy="13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Photograph of people having a discussion at a conference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8" y="3912975"/>
            <a:ext cx="1433511" cy="143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Photograph of a young woman wearing a purple head scarf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38375"/>
            <a:ext cx="1905000" cy="142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15363"/>
            <a:ext cx="8305800" cy="1876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2511" y="5334000"/>
            <a:ext cx="671988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Marylouise Kelley 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Family Violence Prevention and Services Program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Family &amp; Youth Services Bureau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Administration for Children &amp; Families</a:t>
            </a:r>
          </a:p>
        </p:txBody>
      </p:sp>
      <p:pic>
        <p:nvPicPr>
          <p:cNvPr id="9" name="Picture 3" descr="R:\youth4\Task 4 Materials Development\1a Branding\1. FYSB Final Logo Files\CMYK\FYSB Logo CMY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65" y="319314"/>
            <a:ext cx="4842669" cy="66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Education Efforts: FVPSA Website</a:t>
            </a:r>
            <a:br>
              <a:rPr lang="en-US" alt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alt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www.acf.hhs.gov/fvpsa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5562600" y="1600200"/>
            <a:ext cx="3352800" cy="4906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Articles:  DV research, best practices, and training tools 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Getting Help with Domestic Violence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Resources: Health Cares about IPV, DV Evidence Project, &amp; Promising Futures Without Violence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579" t="13923" r="4198" b="6013"/>
          <a:stretch/>
        </p:blipFill>
        <p:spPr bwMode="auto">
          <a:xfrm>
            <a:off x="381000" y="1600200"/>
            <a:ext cx="5181600" cy="30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28287" t="12500" r="23679" b="33228"/>
          <a:stretch/>
        </p:blipFill>
        <p:spPr bwMode="auto">
          <a:xfrm>
            <a:off x="2756081" y="4639581"/>
            <a:ext cx="2806519" cy="17612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14498" t="12659" r="16207" b="8228"/>
          <a:stretch/>
        </p:blipFill>
        <p:spPr bwMode="auto">
          <a:xfrm>
            <a:off x="381000" y="4639581"/>
            <a:ext cx="2514600" cy="17612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4361688" y="1026372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E8B06DC-5938-454D-BFFF-341222F60886}" type="slidenum">
              <a:rPr lang="en-US">
                <a:solidFill>
                  <a:srgbClr val="7B9899"/>
                </a:solidFill>
                <a:latin typeface="Georgia" pitchFamily="18" charset="0"/>
              </a:rPr>
              <a:pPr eaLnBrk="1" hangingPunct="1"/>
              <a:t>10</a:t>
            </a:fld>
            <a:endParaRPr lang="en-US" dirty="0">
              <a:solidFill>
                <a:srgbClr val="7B989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16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Visit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LearnAboutFVPSA.com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Screen Shot 2014-10-06 at 11.55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6629400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0590" y="1023149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8B06DC-5938-454D-BFFF-341222F60886}" type="slidenum">
              <a:rPr lang="en-US">
                <a:solidFill>
                  <a:srgbClr val="7B9899"/>
                </a:solidFill>
                <a:latin typeface="Georgia" pitchFamily="18" charset="0"/>
              </a:rPr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Contact 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Marylouise Kelley, Ph.D., Director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Family Violence Prevention &amp; Services Program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Family &amp; Youth Services Bureau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Administration for Children &amp; Families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U.S. Department of Health &amp; Human Services</a:t>
            </a:r>
          </a:p>
          <a:p>
            <a:pPr marL="0" indent="0">
              <a:buNone/>
            </a:pPr>
            <a:r>
              <a:rPr lang="en-US" i="1" u="sng" dirty="0" smtClean="0">
                <a:hlinkClick r:id="rId2"/>
              </a:rPr>
              <a:t>Marylouise.Kelley@acf.hhs.gov</a:t>
            </a:r>
            <a:r>
              <a:rPr lang="en-US" i="1" dirty="0"/>
              <a:t> </a:t>
            </a:r>
            <a:endParaRPr lang="en-US" i="1" dirty="0" smtClean="0"/>
          </a:p>
          <a:p>
            <a:pPr marL="0" indent="0">
              <a:buNone/>
            </a:pPr>
            <a:r>
              <a:rPr lang="en-US" b="1" i="1" dirty="0" smtClean="0">
                <a:hlinkClick r:id="rId3"/>
              </a:rPr>
              <a:t>www.acf.hhs.gov/fvpsa</a:t>
            </a:r>
            <a:r>
              <a:rPr lang="en-US" b="1" i="1" dirty="0" smtClean="0"/>
              <a:t> </a:t>
            </a:r>
            <a:endParaRPr lang="en-US" b="1" dirty="0"/>
          </a:p>
          <a:p>
            <a:pPr marL="0" indent="0">
              <a:buNone/>
            </a:pPr>
            <a:r>
              <a:rPr lang="en-US" b="1" u="sng" dirty="0" smtClean="0">
                <a:hlinkClick r:id="rId4"/>
              </a:rPr>
              <a:t>www.acf.hhs.gov/programs/fysb</a:t>
            </a: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>
                <a:hlinkClick r:id="rId5"/>
              </a:rPr>
              <a:t>www.learnaboutfvpsa.com</a:t>
            </a:r>
            <a:r>
              <a:rPr lang="en-US" b="1" u="sng" dirty="0" smtClean="0"/>
              <a:t> 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dirty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4361688" y="1026372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E8B06DC-5938-454D-BFFF-341222F60886}" type="slidenum">
              <a:rPr lang="en-US">
                <a:solidFill>
                  <a:srgbClr val="7B9899"/>
                </a:solidFill>
                <a:latin typeface="Georgia" pitchFamily="18" charset="0"/>
              </a:rPr>
              <a:pPr eaLnBrk="1" hangingPunct="1"/>
              <a:t>12</a:t>
            </a:fld>
            <a:endParaRPr lang="en-US" dirty="0">
              <a:solidFill>
                <a:srgbClr val="7B989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First authorized </a:t>
            </a:r>
            <a:r>
              <a:rPr lang="en-US" sz="4200" dirty="0">
                <a:solidFill>
                  <a:schemeClr val="bg1"/>
                </a:solidFill>
              </a:rPr>
              <a:t>as part of the Child Abuse Amendments of 1984 (PL 98–457), the </a:t>
            </a:r>
            <a:r>
              <a:rPr lang="en-US" sz="4200" dirty="0" smtClean="0">
                <a:solidFill>
                  <a:schemeClr val="bg1"/>
                </a:solidFill>
              </a:rPr>
              <a:t>Family Violence Prevention and Services Act has </a:t>
            </a:r>
            <a:r>
              <a:rPr lang="en-US" sz="4200" dirty="0">
                <a:solidFill>
                  <a:schemeClr val="bg1"/>
                </a:solidFill>
              </a:rPr>
              <a:t>been </a:t>
            </a:r>
            <a:r>
              <a:rPr lang="en-US" sz="4200" dirty="0" smtClean="0">
                <a:solidFill>
                  <a:schemeClr val="bg1"/>
                </a:solidFill>
              </a:rPr>
              <a:t>amended </a:t>
            </a:r>
            <a:r>
              <a:rPr lang="en-US" sz="4200" dirty="0">
                <a:solidFill>
                  <a:schemeClr val="bg1"/>
                </a:solidFill>
              </a:rPr>
              <a:t>eight times.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36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400" b="1" i="1" dirty="0" smtClean="0">
                <a:solidFill>
                  <a:schemeClr val="bg1"/>
                </a:solidFill>
              </a:rPr>
              <a:t>Offering families impacted by domestic violence connections </a:t>
            </a:r>
            <a:r>
              <a:rPr lang="en-US" sz="3400" b="1" i="1" dirty="0">
                <a:solidFill>
                  <a:schemeClr val="bg1"/>
                </a:solidFill>
              </a:rPr>
              <a:t>to </a:t>
            </a:r>
            <a:r>
              <a:rPr lang="en-US" sz="3400" b="1" i="1" dirty="0" smtClean="0">
                <a:solidFill>
                  <a:schemeClr val="bg1"/>
                </a:solidFill>
              </a:rPr>
              <a:t>safety </a:t>
            </a:r>
            <a:r>
              <a:rPr lang="en-US" sz="3400" b="1" i="1" dirty="0">
                <a:solidFill>
                  <a:schemeClr val="bg1"/>
                </a:solidFill>
              </a:rPr>
              <a:t>&amp; </a:t>
            </a:r>
            <a:r>
              <a:rPr lang="en-US" sz="3400" b="1" i="1" dirty="0" smtClean="0">
                <a:solidFill>
                  <a:schemeClr val="bg1"/>
                </a:solidFill>
              </a:rPr>
              <a:t>support </a:t>
            </a:r>
            <a:r>
              <a:rPr lang="en-US" sz="3400" b="1" i="1" dirty="0">
                <a:solidFill>
                  <a:schemeClr val="bg1"/>
                </a:solidFill>
              </a:rPr>
              <a:t>for 30 </a:t>
            </a:r>
            <a:r>
              <a:rPr lang="en-US" sz="3400" b="1" i="1" dirty="0" smtClean="0">
                <a:solidFill>
                  <a:schemeClr val="bg1"/>
                </a:solidFill>
              </a:rPr>
              <a:t>years</a:t>
            </a:r>
            <a:endParaRPr lang="en-US" sz="34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52400"/>
            <a:ext cx="8407855" cy="1066800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FVPSA’s Legacy 1984-2014</a:t>
            </a:r>
          </a:p>
          <a:p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www.learnaboutFVPSA.com</a:t>
            </a: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0"/>
            <a:ext cx="4128542" cy="2590801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4361688" y="1026372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E8B06DC-5938-454D-BFFF-341222F60886}" type="slidenum">
              <a:rPr lang="en-US">
                <a:solidFill>
                  <a:srgbClr val="7B9899"/>
                </a:solidFill>
                <a:latin typeface="Georgia" pitchFamily="18" charset="0"/>
              </a:rPr>
              <a:pPr eaLnBrk="1" hangingPunct="1"/>
              <a:t>2</a:t>
            </a:fld>
            <a:endParaRPr lang="en-US" dirty="0">
              <a:solidFill>
                <a:srgbClr val="7B989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0232" y="152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FVPSA Network of DV Services </a:t>
            </a:r>
            <a:endParaRPr lang="en-US" sz="4000" b="1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19727" r="10837" b="16399"/>
          <a:stretch>
            <a:fillRect/>
          </a:stretch>
        </p:blipFill>
        <p:spPr bwMode="auto">
          <a:xfrm>
            <a:off x="21771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7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76200"/>
            <a:ext cx="84582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Getting Help with Domestic Violence 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6286" y="1524000"/>
            <a:ext cx="3884113" cy="182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Free and confidential help is available for victims of domestic violence 24 hours a </a:t>
            </a:r>
            <a:r>
              <a:rPr lang="en-US" b="1" dirty="0" smtClean="0">
                <a:solidFill>
                  <a:schemeClr val="bg1"/>
                </a:solidFill>
              </a:rPr>
              <a:t>day: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3886199" cy="46598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hlinkClick r:id="rId3"/>
              </a:rPr>
              <a:t>National </a:t>
            </a:r>
            <a:r>
              <a:rPr lang="en-US" sz="2800" b="1" dirty="0">
                <a:solidFill>
                  <a:schemeClr val="bg1"/>
                </a:solidFill>
                <a:hlinkClick r:id="rId3"/>
              </a:rPr>
              <a:t>Domestic Violence Hotline</a:t>
            </a:r>
            <a:r>
              <a:rPr lang="en-US" sz="2800" dirty="0">
                <a:solidFill>
                  <a:schemeClr val="bg1"/>
                </a:solidFill>
              </a:rPr>
              <a:t>  </a:t>
            </a:r>
            <a:r>
              <a:rPr lang="en-US" sz="2800" dirty="0" smtClean="0">
                <a:solidFill>
                  <a:schemeClr val="bg1"/>
                </a:solidFill>
              </a:rPr>
              <a:t>    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</a:rPr>
              <a:t>1-800-799-7233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hlinkClick r:id="rId4"/>
              </a:rPr>
              <a:t>National Teen Dating Abuse Helpline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1-866-331-9474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hlinkClick r:id="rId5"/>
              </a:rPr>
              <a:t>National Sexual Assault Hotline (RAINN)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1-800-656-4673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71800"/>
            <a:ext cx="2995114" cy="26909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086" y="5796431"/>
            <a:ext cx="828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hlinkClick r:id="rId7"/>
              </a:rPr>
              <a:t>http://</a:t>
            </a:r>
            <a:r>
              <a:rPr lang="en-US" sz="2600" b="1" dirty="0" smtClean="0">
                <a:hlinkClick r:id="rId7"/>
              </a:rPr>
              <a:t>www.acf.hhs.gov/programs/fysb/resource/help-fv</a:t>
            </a:r>
            <a:endParaRPr lang="en-US" sz="2600" b="1" dirty="0" smtClean="0"/>
          </a:p>
          <a:p>
            <a:endParaRPr lang="en-US" sz="2600" dirty="0"/>
          </a:p>
        </p:txBody>
      </p:sp>
      <p:sp>
        <p:nvSpPr>
          <p:cNvPr id="3" name="Rectangle 2"/>
          <p:cNvSpPr/>
          <p:nvPr/>
        </p:nvSpPr>
        <p:spPr>
          <a:xfrm>
            <a:off x="4365052" y="1066800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8B06DC-5938-454D-BFFF-341222F60886}" type="slidenum">
              <a:rPr lang="en-US">
                <a:solidFill>
                  <a:srgbClr val="7B9899"/>
                </a:solidFill>
                <a:latin typeface="Georgia" pitchFamily="18" charset="0"/>
              </a:rPr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FVPSA’s Lifesaving Shelter &amp; 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b="1" dirty="0" smtClean="0">
                <a:solidFill>
                  <a:schemeClr val="bg2"/>
                </a:solidFill>
              </a:rPr>
              <a:t>Services 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 2012 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855720" cy="459943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1,505</a:t>
            </a:r>
            <a:r>
              <a:rPr lang="en-US" sz="2800" dirty="0">
                <a:solidFill>
                  <a:schemeClr val="bg1"/>
                </a:solidFill>
              </a:rPr>
              <a:t> community-based shelters and </a:t>
            </a:r>
            <a:r>
              <a:rPr lang="en-US" sz="2800" b="1" dirty="0">
                <a:solidFill>
                  <a:schemeClr val="bg1"/>
                </a:solidFill>
              </a:rPr>
              <a:t>1,129</a:t>
            </a:r>
            <a:r>
              <a:rPr lang="en-US" sz="2800" dirty="0">
                <a:solidFill>
                  <a:schemeClr val="bg1"/>
                </a:solidFill>
              </a:rPr>
              <a:t> non-residential services offering safe housing,  crisis response, advocacy, legal assistance, counseling, safety planning and support groups for </a:t>
            </a:r>
            <a:r>
              <a:rPr lang="en-US" sz="2800" b="1" dirty="0">
                <a:solidFill>
                  <a:schemeClr val="bg1"/>
                </a:solidFill>
              </a:rPr>
              <a:t>1.3 million </a:t>
            </a:r>
            <a:r>
              <a:rPr lang="en-US" sz="2800" dirty="0">
                <a:solidFill>
                  <a:schemeClr val="bg1"/>
                </a:solidFill>
              </a:rPr>
              <a:t>adults, youth and children each </a:t>
            </a:r>
            <a:r>
              <a:rPr lang="en-US" sz="2800" dirty="0" smtClean="0">
                <a:solidFill>
                  <a:schemeClr val="bg1"/>
                </a:solidFill>
              </a:rPr>
              <a:t>year.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73320073"/>
              </p:ext>
            </p:extLst>
          </p:nvPr>
        </p:nvGraphicFramePr>
        <p:xfrm>
          <a:off x="5181600" y="1600200"/>
          <a:ext cx="3352800" cy="4522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4361688" y="1026372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E8B06DC-5938-454D-BFFF-341222F60886}" type="slidenum">
              <a:rPr lang="en-US">
                <a:solidFill>
                  <a:srgbClr val="7B9899"/>
                </a:solidFill>
                <a:latin typeface="Georgia" pitchFamily="18" charset="0"/>
              </a:rPr>
              <a:pPr eaLnBrk="1" hangingPunct="1"/>
              <a:t>5</a:t>
            </a:fld>
            <a:endParaRPr lang="en-US" dirty="0">
              <a:solidFill>
                <a:srgbClr val="7B989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FVPSA’s Resource Centers &amp; Institutes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nrcdv-log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4038600" cy="565918"/>
          </a:xfrm>
        </p:spPr>
      </p:pic>
      <p:pic>
        <p:nvPicPr>
          <p:cNvPr id="5" name="Picture 4" descr="img-logo-cent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600200"/>
            <a:ext cx="3514725" cy="762000"/>
          </a:xfrm>
          <a:prstGeom prst="rect">
            <a:avLst/>
          </a:prstGeom>
        </p:spPr>
      </p:pic>
      <p:pic>
        <p:nvPicPr>
          <p:cNvPr id="7" name="Picture 6" descr="NIWRC-Website-Logo-300x1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2514600"/>
            <a:ext cx="2857500" cy="1066800"/>
          </a:xfrm>
          <a:prstGeom prst="rect">
            <a:avLst/>
          </a:prstGeom>
        </p:spPr>
      </p:pic>
      <p:pic>
        <p:nvPicPr>
          <p:cNvPr id="8" name="Picture 7" descr="IDVAA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657600"/>
            <a:ext cx="2543175" cy="1143000"/>
          </a:xfrm>
          <a:prstGeom prst="rect">
            <a:avLst/>
          </a:prstGeom>
        </p:spPr>
      </p:pic>
      <p:pic>
        <p:nvPicPr>
          <p:cNvPr id="10" name="Picture 9" descr="apiidv_logo_201309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581400"/>
            <a:ext cx="2476500" cy="942975"/>
          </a:xfrm>
          <a:prstGeom prst="rect">
            <a:avLst/>
          </a:prstGeom>
        </p:spPr>
      </p:pic>
      <p:pic>
        <p:nvPicPr>
          <p:cNvPr id="11" name="Picture 10" descr="casa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3886200"/>
            <a:ext cx="2666999" cy="1422224"/>
          </a:xfrm>
          <a:prstGeom prst="rect">
            <a:avLst/>
          </a:prstGeom>
        </p:spPr>
      </p:pic>
      <p:pic>
        <p:nvPicPr>
          <p:cNvPr id="1026" name="Picture 2" descr="HRCD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724400"/>
            <a:ext cx="2819400" cy="1524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6019800"/>
            <a:ext cx="3581400" cy="228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rgbClr val="E98300"/>
                </a:solidFill>
                <a:latin typeface="Franklin Gothic Medium Cond" pitchFamily="34" charset="0"/>
              </a:rPr>
              <a:t>National Health Resource Center on Domestic Violence</a:t>
            </a: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4" name="Picture 13" descr="ncjfcj 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9800" y="4876800"/>
            <a:ext cx="2667000" cy="9618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0" y="5791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D7191"/>
                </a:solidFill>
                <a:latin typeface="Californian FB" pitchFamily="18" charset="0"/>
              </a:rPr>
              <a:t>Resource Center on DV:</a:t>
            </a:r>
          </a:p>
          <a:p>
            <a:pPr algn="ctr"/>
            <a:r>
              <a:rPr lang="en-US" sz="1600" b="1" dirty="0" smtClean="0">
                <a:solidFill>
                  <a:srgbClr val="3D7191"/>
                </a:solidFill>
                <a:latin typeface="Californian FB" pitchFamily="18" charset="0"/>
              </a:rPr>
              <a:t> Child Protection &amp; Custody</a:t>
            </a:r>
            <a:endParaRPr lang="en-US" sz="1600" b="1" dirty="0">
              <a:solidFill>
                <a:srgbClr val="3D7191"/>
              </a:solidFill>
              <a:latin typeface="Californian FB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 l="11258" t="18239" r="67322" b="71262"/>
          <a:stretch>
            <a:fillRect/>
          </a:stretch>
        </p:blipFill>
        <p:spPr bwMode="auto">
          <a:xfrm>
            <a:off x="1295400" y="2362200"/>
            <a:ext cx="2286000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1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Invito</a:t>
            </a:r>
            <a:endParaRPr lang="en-US" sz="2400" dirty="0" smtClean="0"/>
          </a:p>
          <a:p>
            <a:r>
              <a:rPr lang="en-US" sz="2400" dirty="0" smtClean="0"/>
              <a:t>by Casa de Esperanza/ the National Latin@ Network</a:t>
            </a:r>
            <a:endParaRPr lang="en-US" sz="2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8" b="8108"/>
          <a:stretch>
            <a:fillRect/>
          </a:stretch>
        </p:blipFill>
        <p:spPr bwMode="auto">
          <a:xfrm>
            <a:off x="3048000" y="609600"/>
            <a:ext cx="5867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ahoma" pitchFamily="34" charset="0"/>
              </a:rPr>
              <a:t>Our Commitments </a:t>
            </a:r>
            <a:endParaRPr lang="en-US" dirty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cs typeface="Tahoma" pitchFamily="34" charset="0"/>
              </a:rPr>
              <a:t>Raise grantees awareness about </a:t>
            </a:r>
            <a:r>
              <a:rPr lang="en-US" dirty="0">
                <a:cs typeface="Tahoma" pitchFamily="34" charset="0"/>
              </a:rPr>
              <a:t>domestic </a:t>
            </a:r>
            <a:r>
              <a:rPr lang="en-US" dirty="0" smtClean="0">
                <a:cs typeface="Tahoma" pitchFamily="34" charset="0"/>
              </a:rPr>
              <a:t>violence, trauma-informed and culturally specific programming</a:t>
            </a:r>
            <a:endParaRPr lang="en-US" dirty="0">
              <a:cs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cs typeface="Tahoma" pitchFamily="34" charset="0"/>
              </a:rPr>
              <a:t>Seek opportunities to </a:t>
            </a:r>
            <a:r>
              <a:rPr lang="en-US" dirty="0" smtClean="0">
                <a:cs typeface="Tahoma" pitchFamily="34" charset="0"/>
              </a:rPr>
              <a:t>foster meaningful partnerships with </a:t>
            </a:r>
            <a:r>
              <a:rPr lang="en-US" dirty="0">
                <a:cs typeface="Tahoma" pitchFamily="34" charset="0"/>
              </a:rPr>
              <a:t>culturally specific community </a:t>
            </a:r>
            <a:r>
              <a:rPr lang="en-US" dirty="0" smtClean="0">
                <a:cs typeface="Tahoma" pitchFamily="34" charset="0"/>
              </a:rPr>
              <a:t>based organizations</a:t>
            </a:r>
            <a:endParaRPr lang="en-US" dirty="0">
              <a:cs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cs typeface="Tahoma" pitchFamily="34" charset="0"/>
              </a:rPr>
              <a:t>Build partnerships with culturally specific researchers and culturally specific community based organizations to bolster the evidence base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cs typeface="Tahoma" pitchFamily="34" charset="0"/>
              </a:rPr>
              <a:t>Prioritize training and partnerships to increase linguistic and culturally specific accessibility of services</a:t>
            </a:r>
          </a:p>
        </p:txBody>
      </p:sp>
    </p:spTree>
    <p:extLst>
      <p:ext uri="{BB962C8B-B14F-4D97-AF65-F5344CB8AC3E}">
        <p14:creationId xmlns:p14="http://schemas.microsoft.com/office/powerpoint/2010/main" val="15925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066800"/>
          </a:xfrm>
        </p:spPr>
        <p:txBody>
          <a:bodyPr>
            <a:normAutofit fontScale="90000"/>
          </a:bodyPr>
          <a:lstStyle/>
          <a:p>
            <a:r>
              <a:rPr lang="en-US" sz="6700" b="1" baseline="-2000" dirty="0" smtClean="0">
                <a:solidFill>
                  <a:schemeClr val="bg2"/>
                </a:solidFill>
              </a:rPr>
              <a:t>FVPSA’s Partnership Vision </a:t>
            </a:r>
            <a:r>
              <a:rPr lang="en-US" sz="8000" b="1" baseline="-2000" dirty="0" smtClean="0">
                <a:solidFill>
                  <a:schemeClr val="bg2"/>
                </a:solidFill>
              </a:rPr>
              <a:t/>
            </a:r>
            <a:br>
              <a:rPr lang="en-US" sz="8000" b="1" baseline="-2000" dirty="0" smtClean="0">
                <a:solidFill>
                  <a:schemeClr val="bg2"/>
                </a:solidFill>
              </a:rPr>
            </a:br>
            <a:r>
              <a:rPr lang="en-US" sz="4800" b="1" baseline="-2000" dirty="0" smtClean="0">
                <a:solidFill>
                  <a:schemeClr val="bg2"/>
                </a:solidFill>
              </a:rPr>
              <a:t>Agencies will have the ability to:</a:t>
            </a:r>
            <a:endParaRPr lang="en-US" sz="4800" b="1" baseline="-2000" dirty="0">
              <a:solidFill>
                <a:schemeClr val="bg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8935235"/>
              </p:ext>
            </p:extLst>
          </p:nvPr>
        </p:nvGraphicFramePr>
        <p:xfrm>
          <a:off x="457200" y="1524000"/>
          <a:ext cx="4572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3810000" cy="3810000"/>
          </a:xfr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4361688" y="1026372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E8B06DC-5938-454D-BFFF-341222F60886}" type="slidenum">
              <a:rPr lang="en-US">
                <a:solidFill>
                  <a:srgbClr val="7B9899"/>
                </a:solidFill>
                <a:latin typeface="Georgia" pitchFamily="18" charset="0"/>
              </a:rPr>
              <a:pPr eaLnBrk="1" hangingPunct="1"/>
              <a:t>9</a:t>
            </a:fld>
            <a:endParaRPr lang="en-US" dirty="0">
              <a:solidFill>
                <a:srgbClr val="7B989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 puple">
      <a:dk1>
        <a:sysClr val="windowText" lastClr="000000"/>
      </a:dk1>
      <a:lt1>
        <a:sysClr val="window" lastClr="FFFFFF"/>
      </a:lt1>
      <a:dk2>
        <a:srgbClr val="4E005F"/>
      </a:dk2>
      <a:lt2>
        <a:srgbClr val="76009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1147</TotalTime>
  <Words>451</Words>
  <Application>Microsoft Office PowerPoint</Application>
  <PresentationFormat>On-screen Show (4:3)</PresentationFormat>
  <Paragraphs>79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PowerPoint Presentation</vt:lpstr>
      <vt:lpstr>PowerPoint Presentation</vt:lpstr>
      <vt:lpstr>FVPSA Network of DV Services </vt:lpstr>
      <vt:lpstr>Getting Help with Domestic Violence  </vt:lpstr>
      <vt:lpstr>FVPSA’s Lifesaving Shelter &amp;  Services in 2012 </vt:lpstr>
      <vt:lpstr>FVPSA’s Resource Centers &amp; Institutes</vt:lpstr>
      <vt:lpstr>PowerPoint Presentation</vt:lpstr>
      <vt:lpstr>Our Commitments </vt:lpstr>
      <vt:lpstr>FVPSA’s Partnership Vision  Agencies will have the ability to:</vt:lpstr>
      <vt:lpstr>Education Efforts: FVPSA Website www.acf.hhs.gov/fvpsa</vt:lpstr>
      <vt:lpstr>Visit LearnAboutFVPSA.com</vt:lpstr>
      <vt:lpstr>Contact </vt:lpstr>
    </vt:vector>
  </TitlesOfParts>
  <Company>DHHS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Partnering to Improve Responses to Families Impacted by Domestic Violence</dc:title>
  <dc:creator>Dawson, Shawndell (ACF)</dc:creator>
  <cp:lastModifiedBy>DHHS</cp:lastModifiedBy>
  <cp:revision>97</cp:revision>
  <cp:lastPrinted>2014-04-09T19:53:26Z</cp:lastPrinted>
  <dcterms:created xsi:type="dcterms:W3CDTF">2014-03-30T07:31:56Z</dcterms:created>
  <dcterms:modified xsi:type="dcterms:W3CDTF">2014-10-22T14:03:07Z</dcterms:modified>
</cp:coreProperties>
</file>