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99" autoAdjust="0"/>
  </p:normalViewPr>
  <p:slideViewPr>
    <p:cSldViewPr snapToGrid="0">
      <p:cViewPr>
        <p:scale>
          <a:sx n="50" d="100"/>
          <a:sy n="50" d="100"/>
        </p:scale>
        <p:origin x="12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5E056-E517-43AC-99F5-E790AD3E155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E1D24-1C21-4EFB-896E-C377DA7D0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business can be saved or taken down by a single document: a contract. A contract is defined as an agreement creating obligations enforceable by law.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1D24-1C21-4EFB-896E-C377DA7D06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4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basic elements of a contract are mutual assent, consideration, capacity, and legality.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1D24-1C21-4EFB-896E-C377DA7D06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6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contracts are negotiable; all you have to do is ask. Parties enter into a contract with mutual aspirations and, generally, everyone have one thing in common: performance.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1D24-1C21-4EFB-896E-C377DA7D06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9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business owner, you must strive for all contracts to be under the name of your company. If a person or entity does not want to sign a contract to do business with you, save time and save your business and simply walk away. If the situation is too good or too inexpensive; it will be very bad and very expensive in the future.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1D24-1C21-4EFB-896E-C377DA7D06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contracts for a new business require the use of a personal guarantor. If it is unavoidable, then consider the following: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-do not ask to be a guarantor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-request for an end date: typically one year.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-offer to prepaid months and then do a step down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-offer a collateral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-offer a larger security deposit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1D24-1C21-4EFB-896E-C377DA7D06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0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business can be saved or taken down by a single document: a contract. Other than forcing the other party to act or to comply, the main two things a business wants to do in a business relationship is to avoid liability and to hold some type of leverage.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1D24-1C21-4EFB-896E-C377DA7D06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the time the what big print in a contract gives the small print takes it away. A contract does not have to be extensive; it needs to have substance. Everything should be in the contract.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1D24-1C21-4EFB-896E-C377DA7D06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2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basic elements of a contract are mutual assent, consideration, capacity, and legality. We should add the following to any business contracts: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Venue and jurisdiction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Who is paying for the breach and enforcement of the terms of the contract: attorney’s fees?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Establishing precedent conditions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Liquidated damages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Reason to walk away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1D24-1C21-4EFB-896E-C377DA7D06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5928184"/>
            <a:ext cx="12192000" cy="1085702"/>
            <a:chOff x="0" y="5928184"/>
            <a:chExt cx="12192000" cy="108570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041362"/>
              <a:ext cx="12192000" cy="816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5928184"/>
              <a:ext cx="2941163" cy="1085702"/>
            </a:xfrm>
            <a:prstGeom prst="rect">
              <a:avLst/>
            </a:prstGeom>
          </p:spPr>
        </p:pic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113" y="6189264"/>
            <a:ext cx="3963373" cy="490599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www.OCarmonaLaw.com </a:t>
            </a:r>
            <a:fld id="{D57F1E4F-1CFF-5643-939E-217C01CDF565}" type="slidenum">
              <a:rPr lang="en-US" sz="1600" b="1" smtClean="0"/>
              <a:pPr/>
              <a:t>‹#›</a:t>
            </a:fld>
            <a:endParaRPr lang="en-US" sz="1600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928184"/>
            <a:ext cx="12192000" cy="1085702"/>
            <a:chOff x="0" y="5928184"/>
            <a:chExt cx="12192000" cy="1085702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41362"/>
              <a:ext cx="12192000" cy="816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5928184"/>
              <a:ext cx="2941163" cy="1085702"/>
            </a:xfrm>
            <a:prstGeom prst="rect">
              <a:avLst/>
            </a:prstGeom>
          </p:spPr>
        </p:pic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777113" y="6189264"/>
            <a:ext cx="3963373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www.OCarmonaLaw.com </a:t>
            </a:r>
            <a:fld id="{D57F1E4F-1CFF-5643-939E-217C01CDF565}" type="slidenum">
              <a:rPr lang="en-US" sz="1600" b="1" smtClean="0"/>
              <a:pPr/>
              <a:t>‹#›</a:t>
            </a:fld>
            <a:endParaRPr lang="en-US" sz="1600" b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 rot="5400000" flipV="1">
            <a:off x="1973018" y="116469"/>
            <a:ext cx="4144739" cy="6388803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5928184"/>
            <a:ext cx="12192000" cy="1085702"/>
            <a:chOff x="0" y="5928184"/>
            <a:chExt cx="12192000" cy="108570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041362"/>
              <a:ext cx="12192000" cy="816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5928184"/>
              <a:ext cx="2941163" cy="1085702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7777113" y="6189264"/>
            <a:ext cx="3963373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www.OCarmonaLaw.com </a:t>
            </a:r>
            <a:fld id="{D57F1E4F-1CFF-5643-939E-217C01CDF565}" type="slidenum">
              <a:rPr lang="en-US" sz="1600" b="1" smtClean="0"/>
              <a:pPr/>
              <a:t>‹#›</a:t>
            </a:fld>
            <a:endParaRPr lang="en-US" sz="1600" b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928184"/>
            <a:ext cx="12192000" cy="1085702"/>
            <a:chOff x="0" y="5928184"/>
            <a:chExt cx="12192000" cy="1085702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041362"/>
              <a:ext cx="12192000" cy="816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5928184"/>
              <a:ext cx="2941163" cy="1085702"/>
            </a:xfrm>
            <a:prstGeom prst="rect">
              <a:avLst/>
            </a:prstGeom>
          </p:spPr>
        </p:pic>
      </p:grp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777113" y="6189264"/>
            <a:ext cx="3963373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www.OCarmonaLaw.com </a:t>
            </a:r>
            <a:fld id="{D57F1E4F-1CFF-5643-939E-217C01CDF565}" type="slidenum">
              <a:rPr lang="en-US" sz="1600" b="1" smtClean="0"/>
              <a:pPr/>
              <a:t>‹#›</a:t>
            </a:fld>
            <a:endParaRPr lang="en-US" sz="1600" b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928184"/>
            <a:ext cx="12192000" cy="1085702"/>
            <a:chOff x="0" y="5928184"/>
            <a:chExt cx="12192000" cy="1085702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41362"/>
              <a:ext cx="12192000" cy="816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5928184"/>
              <a:ext cx="2941163" cy="1085702"/>
            </a:xfrm>
            <a:prstGeom prst="rect">
              <a:avLst/>
            </a:prstGeom>
          </p:spPr>
        </p:pic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777113" y="6189264"/>
            <a:ext cx="3963373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www.OCarmonaLaw.com </a:t>
            </a:r>
            <a:fld id="{D57F1E4F-1CFF-5643-939E-217C01CDF565}" type="slidenum">
              <a:rPr lang="en-US" sz="1600" b="1" smtClean="0"/>
              <a:pPr/>
              <a:t>‹#›</a:t>
            </a:fld>
            <a:endParaRPr lang="en-US" sz="1600" b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928184"/>
            <a:ext cx="12192000" cy="1085702"/>
            <a:chOff x="0" y="5928184"/>
            <a:chExt cx="12192000" cy="1085702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41362"/>
              <a:ext cx="12192000" cy="816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5928184"/>
              <a:ext cx="2941163" cy="1085702"/>
            </a:xfrm>
            <a:prstGeom prst="rect">
              <a:avLst/>
            </a:prstGeom>
          </p:spPr>
        </p:pic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777113" y="6189264"/>
            <a:ext cx="3963373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www.OCarmonaLaw.com </a:t>
            </a:r>
            <a:fld id="{D57F1E4F-1CFF-5643-939E-217C01CDF565}" type="slidenum">
              <a:rPr lang="en-US" sz="1600" b="1" smtClean="0"/>
              <a:pPr/>
              <a:t>‹#›</a:t>
            </a:fld>
            <a:endParaRPr lang="en-US" sz="1600" b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5928184"/>
            <a:ext cx="12192000" cy="1085702"/>
            <a:chOff x="0" y="5928184"/>
            <a:chExt cx="12192000" cy="108570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41362"/>
              <a:ext cx="12192000" cy="816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5928184"/>
              <a:ext cx="2941163" cy="1085702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113" y="6189264"/>
            <a:ext cx="3963373" cy="490599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www.OCarmonaLaw.com </a:t>
            </a:r>
            <a:fld id="{D57F1E4F-1CFF-5643-939E-217C01CDF565}" type="slidenum">
              <a:rPr lang="en-US" sz="1600" b="1" smtClean="0"/>
              <a:pPr/>
              <a:t>‹#›</a:t>
            </a:fld>
            <a:endParaRPr lang="en-US" sz="1600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5928184"/>
            <a:ext cx="12192000" cy="1085702"/>
            <a:chOff x="0" y="5928184"/>
            <a:chExt cx="12192000" cy="108570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041362"/>
              <a:ext cx="12192000" cy="816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5928184"/>
              <a:ext cx="2941163" cy="1085702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7777113" y="6189264"/>
            <a:ext cx="3963373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www.OCarmonaLaw.com </a:t>
            </a:r>
            <a:fld id="{D57F1E4F-1CFF-5643-939E-217C01CDF565}" type="slidenum">
              <a:rPr lang="en-US" sz="1600" b="1" smtClean="0"/>
              <a:pPr/>
              <a:t>‹#›</a:t>
            </a:fld>
            <a:endParaRPr lang="en-US" sz="1600" b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5928184"/>
            <a:ext cx="12192000" cy="1085702"/>
            <a:chOff x="0" y="5928184"/>
            <a:chExt cx="12192000" cy="108570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041362"/>
              <a:ext cx="12192000" cy="816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5928184"/>
              <a:ext cx="2941163" cy="1085702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7777113" y="6189264"/>
            <a:ext cx="3963373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www.OCarmonaLaw.com </a:t>
            </a:r>
            <a:fld id="{D57F1E4F-1CFF-5643-939E-217C01CDF565}" type="slidenum">
              <a:rPr lang="en-US" sz="1600" b="1" smtClean="0"/>
              <a:pPr/>
              <a:t>‹#›</a:t>
            </a:fld>
            <a:endParaRPr lang="en-US" sz="1600" b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5928184"/>
            <a:ext cx="12192000" cy="1085702"/>
            <a:chOff x="0" y="5928184"/>
            <a:chExt cx="12192000" cy="108570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041362"/>
              <a:ext cx="12192000" cy="816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5928184"/>
              <a:ext cx="2941163" cy="1085702"/>
            </a:xfrm>
            <a:prstGeom prst="rect">
              <a:avLst/>
            </a:prstGeom>
          </p:spPr>
        </p:pic>
      </p:grp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7777113" y="6189264"/>
            <a:ext cx="3963373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www.OCarmonaLaw.com </a:t>
            </a:r>
            <a:fld id="{D57F1E4F-1CFF-5643-939E-217C01CDF565}" type="slidenum">
              <a:rPr lang="en-US" sz="1600" b="1" smtClean="0"/>
              <a:pPr/>
              <a:t>‹#›</a:t>
            </a:fld>
            <a:endParaRPr lang="en-US" sz="1600" b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928184"/>
            <a:ext cx="12192000" cy="1085702"/>
            <a:chOff x="0" y="5928184"/>
            <a:chExt cx="12192000" cy="1085702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41362"/>
              <a:ext cx="12192000" cy="816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5928184"/>
              <a:ext cx="2941163" cy="1085702"/>
            </a:xfrm>
            <a:prstGeom prst="rect">
              <a:avLst/>
            </a:prstGeom>
          </p:spPr>
        </p:pic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113" y="6189264"/>
            <a:ext cx="3963373" cy="490599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www.OCarmonaLaw.com </a:t>
            </a:r>
            <a:fld id="{D57F1E4F-1CFF-5643-939E-217C01CDF565}" type="slidenum">
              <a:rPr lang="en-US" sz="1600" b="1" smtClean="0"/>
              <a:pPr/>
              <a:t>‹#›</a:t>
            </a:fld>
            <a:endParaRPr lang="en-US" sz="1600" b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928184"/>
            <a:ext cx="12192000" cy="1085702"/>
            <a:chOff x="0" y="5928184"/>
            <a:chExt cx="12192000" cy="108570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041362"/>
              <a:ext cx="12192000" cy="816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5928184"/>
              <a:ext cx="2941163" cy="1085702"/>
            </a:xfrm>
            <a:prstGeom prst="rect">
              <a:avLst/>
            </a:prstGeom>
          </p:spPr>
        </p:pic>
      </p:grp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113" y="6189264"/>
            <a:ext cx="3963373" cy="490599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www.OCarmonaLaw.com </a:t>
            </a:r>
            <a:fld id="{D57F1E4F-1CFF-5643-939E-217C01CDF565}" type="slidenum">
              <a:rPr lang="en-US" sz="1600" b="1" smtClean="0"/>
              <a:pPr/>
              <a:t>‹#›</a:t>
            </a:fld>
            <a:endParaRPr lang="en-US" sz="1600" b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5928184"/>
            <a:ext cx="12192000" cy="1085702"/>
            <a:chOff x="0" y="5928184"/>
            <a:chExt cx="12192000" cy="1085702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041362"/>
              <a:ext cx="12192000" cy="816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5928184"/>
              <a:ext cx="2941163" cy="1085702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113" y="6189264"/>
            <a:ext cx="3963373" cy="490599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www.OCarmonaLaw.com </a:t>
            </a:r>
            <a:fld id="{D57F1E4F-1CFF-5643-939E-217C01CDF565}" type="slidenum">
              <a:rPr lang="en-US" sz="1600" b="1" smtClean="0"/>
              <a:pPr/>
              <a:t>‹#›</a:t>
            </a:fld>
            <a:endParaRPr lang="en-US" sz="1600" b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41362"/>
            <a:ext cx="6485641" cy="81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28184"/>
            <a:ext cx="2941163" cy="108570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2494518" y="6274365"/>
            <a:ext cx="3963373" cy="490599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www.OCarmonaLaw.com </a:t>
            </a:r>
            <a:fld id="{D57F1E4F-1CFF-5643-939E-217C01CDF565}" type="slidenum">
              <a:rPr lang="en-US" sz="1600" b="1" smtClean="0"/>
              <a:pPr/>
              <a:t>‹#›</a:t>
            </a:fld>
            <a:endParaRPr lang="en-US" sz="1600" b="1" dirty="0"/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787900"/>
            <a:ext cx="12192000" cy="56673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418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can make or break your business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32493" b="8074"/>
          <a:stretch/>
        </p:blipFill>
        <p:spPr>
          <a:xfrm>
            <a:off x="0" y="0"/>
            <a:ext cx="12192000" cy="45593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10000" y="5016500"/>
            <a:ext cx="10561418" cy="191770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1800" dirty="0"/>
              <a:t>Prepared especially for </a:t>
            </a:r>
          </a:p>
          <a:p>
            <a:pPr algn="ctr">
              <a:spcAft>
                <a:spcPts val="0"/>
              </a:spcAft>
            </a:pPr>
            <a:r>
              <a:rPr lang="en-US" sz="1800" dirty="0"/>
              <a:t>Dialogue on Diversity – Entrepreneurship Information Technology Conference</a:t>
            </a:r>
          </a:p>
          <a:p>
            <a:pPr algn="ctr">
              <a:spcAft>
                <a:spcPts val="0"/>
              </a:spcAft>
            </a:pPr>
            <a:r>
              <a:rPr lang="en-US" sz="1800" dirty="0"/>
              <a:t>By: Omar Carmona, Esq. </a:t>
            </a:r>
          </a:p>
          <a:p>
            <a:pPr algn="ctr">
              <a:spcAft>
                <a:spcPts val="0"/>
              </a:spcAft>
            </a:pPr>
            <a:r>
              <a:rPr lang="en-US" sz="1800" dirty="0"/>
              <a:t>September 13, 2016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190" y="0"/>
            <a:ext cx="3830810" cy="14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44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1077686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/>
              <a:t>A contract can make or break your business!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3562" t="2645" r="-3654" b="21008"/>
          <a:stretch/>
        </p:blipFill>
        <p:spPr/>
      </p:pic>
    </p:spTree>
    <p:extLst>
      <p:ext uri="{BB962C8B-B14F-4D97-AF65-F5344CB8AC3E}">
        <p14:creationId xmlns:p14="http://schemas.microsoft.com/office/powerpoint/2010/main" val="262067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-1" t="24762" r="2" b="35203"/>
          <a:stretch/>
        </p:blipFill>
        <p:spPr>
          <a:xfrm>
            <a:off x="1647276" y="356260"/>
            <a:ext cx="8874943" cy="2745576"/>
          </a:xfrm>
          <a:prstGeom prst="rect">
            <a:avLst/>
          </a:prstGeom>
        </p:spPr>
      </p:pic>
      <p:sp>
        <p:nvSpPr>
          <p:cNvPr id="10" name="Freeform 6"/>
          <p:cNvSpPr>
            <a:spLocks noChangeAspect="1"/>
          </p:cNvSpPr>
          <p:nvPr/>
        </p:nvSpPr>
        <p:spPr bwMode="auto">
          <a:xfrm flipV="1">
            <a:off x="3637190" y="3261519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637190" y="3696525"/>
            <a:ext cx="4895115" cy="2297566"/>
          </a:xfrm>
        </p:spPr>
        <p:txBody>
          <a:bodyPr anchor="b"/>
          <a:lstStyle/>
          <a:p>
            <a:pPr algn="ctr"/>
            <a:r>
              <a:rPr lang="en-US" sz="3600" dirty="0"/>
              <a:t>Omar Carmona, Esq.</a:t>
            </a:r>
            <a:br>
              <a:rPr lang="en-US" sz="3600" dirty="0"/>
            </a:br>
            <a:br>
              <a:rPr lang="en-US" sz="1200" dirty="0"/>
            </a:br>
            <a:br>
              <a:rPr lang="en-US" sz="1200" dirty="0"/>
            </a:br>
            <a:r>
              <a:rPr lang="en-US" sz="2000" dirty="0"/>
              <a:t>carmona@OCarmonaLaw.com</a:t>
            </a:r>
            <a:br>
              <a:rPr lang="en-US" sz="2000" dirty="0"/>
            </a:br>
            <a:r>
              <a:rPr lang="en-US" sz="2000" dirty="0"/>
              <a:t>407.775.2727</a:t>
            </a:r>
            <a:br>
              <a:rPr lang="en-US" sz="2000" dirty="0"/>
            </a:b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www.OCarmonaLaw.com </a:t>
            </a:r>
            <a:fld id="{D57F1E4F-1CFF-5643-939E-217C01CDF565}" type="slidenum">
              <a:rPr lang="en-US" sz="1600" b="1" smtClean="0"/>
              <a:pPr/>
              <a:t>11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271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Contract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Defined as an agreement creating obligations enforceable by law.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www.OCarmonaLaw.com </a:t>
            </a:r>
            <a:fld id="{D57F1E4F-1CFF-5643-939E-217C01CDF565}" type="slidenum">
              <a:rPr lang="en-US" sz="1600" b="1" smtClean="0"/>
              <a:pPr/>
              <a:t>2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3558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839" y="1238502"/>
            <a:ext cx="5886985" cy="4172484"/>
          </a:xfrm>
        </p:spPr>
        <p:txBody>
          <a:bodyPr anchor="ctr"/>
          <a:lstStyle/>
          <a:p>
            <a:pPr algn="ctr"/>
            <a:r>
              <a:rPr lang="en-US" dirty="0"/>
              <a:t>Basic Elements </a:t>
            </a:r>
            <a:br>
              <a:rPr lang="en-US" dirty="0"/>
            </a:br>
            <a:r>
              <a:rPr lang="en-US" dirty="0"/>
              <a:t>of a </a:t>
            </a:r>
            <a:br>
              <a:rPr lang="en-US" dirty="0"/>
            </a:br>
            <a:r>
              <a:rPr lang="en-US" dirty="0"/>
              <a:t>Contract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Mutual assent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Consideration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Legality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7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503" y="727522"/>
            <a:ext cx="5955613" cy="1617163"/>
          </a:xfrm>
        </p:spPr>
        <p:txBody>
          <a:bodyPr>
            <a:normAutofit/>
          </a:bodyPr>
          <a:lstStyle/>
          <a:p>
            <a:r>
              <a:rPr lang="en-US" sz="4100" b="1" dirty="0"/>
              <a:t>ONE thing in common: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4384" y="2344684"/>
            <a:ext cx="5323332" cy="3516365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/>
              <a:t>Contracts are negotiable; all you have to do is ask.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479" r="7095"/>
          <a:stretch/>
        </p:blipFill>
        <p:spPr/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www.OCarmonaLaw.com </a:t>
            </a:r>
            <a:fld id="{D57F1E4F-1CFF-5643-939E-217C01CDF565}" type="slidenum">
              <a:rPr lang="en-US" sz="1600" b="1" smtClean="0"/>
              <a:pPr/>
              <a:t>4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6767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291" y="1790680"/>
            <a:ext cx="12192000" cy="13880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3600" dirty="0"/>
              <a:t>If the situation is too good or too inexpensive;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3600" dirty="0"/>
              <a:t> it will be very bad and very expensive in the future.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u="dottedHeavy" dirty="0">
                <a:uFill>
                  <a:solidFill>
                    <a:srgbClr val="FF0000"/>
                  </a:solidFill>
                </a:uFill>
              </a:rPr>
              <a:t>WALK AWAY!</a:t>
            </a:r>
          </a:p>
        </p:txBody>
      </p:sp>
    </p:spTree>
    <p:extLst>
      <p:ext uri="{BB962C8B-B14F-4D97-AF65-F5344CB8AC3E}">
        <p14:creationId xmlns:p14="http://schemas.microsoft.com/office/powerpoint/2010/main" val="216548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4400" dirty="0"/>
              <a:t>Personal Guarantor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55633" y="3016332"/>
            <a:ext cx="6252633" cy="2844719"/>
          </a:xfrm>
        </p:spPr>
        <p:txBody>
          <a:bodyPr/>
          <a:lstStyle/>
          <a:p>
            <a:r>
              <a:rPr lang="en-US" dirty="0"/>
              <a:t>do not ask to be a guarantor</a:t>
            </a:r>
          </a:p>
          <a:p>
            <a:r>
              <a:rPr lang="en-US" dirty="0"/>
              <a:t>request for an end date: typically one year</a:t>
            </a:r>
          </a:p>
          <a:p>
            <a:r>
              <a:rPr lang="en-US" dirty="0"/>
              <a:t>offer to prepay months and then do a step down</a:t>
            </a:r>
          </a:p>
          <a:p>
            <a:r>
              <a:rPr lang="en-US" dirty="0"/>
              <a:t>offer collateral</a:t>
            </a:r>
          </a:p>
          <a:p>
            <a:r>
              <a:rPr lang="en-US" dirty="0"/>
              <a:t>offer a larger security deposit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73151" y="2660073"/>
            <a:ext cx="3547533" cy="3200976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/>
              <a:t>If it is unavoidable, then consider the following: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www.OCarmonaLaw.com </a:t>
            </a:r>
            <a:fld id="{D57F1E4F-1CFF-5643-939E-217C01CDF565}" type="slidenum">
              <a:rPr lang="en-US" sz="1600" b="1" smtClean="0"/>
              <a:pPr/>
              <a:t>6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9333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 for a business relationship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18712" y="2222288"/>
            <a:ext cx="5185873" cy="3169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Avoid liability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6004585" cy="3638764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sz="3200" dirty="0"/>
              <a:t> Hold some type of leverage</a:t>
            </a:r>
          </a:p>
        </p:txBody>
      </p:sp>
    </p:spTree>
    <p:extLst>
      <p:ext uri="{BB962C8B-B14F-4D97-AF65-F5344CB8AC3E}">
        <p14:creationId xmlns:p14="http://schemas.microsoft.com/office/powerpoint/2010/main" val="31100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132" y="4800600"/>
            <a:ext cx="11098286" cy="106045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18AB3"/>
                </a:solidFill>
              </a:rPr>
              <a:t>Look for SUBSTANCE</a:t>
            </a:r>
            <a:endParaRPr lang="en-US" sz="4000" b="1" dirty="0">
              <a:solidFill>
                <a:srgbClr val="418AB3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8992" b="189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302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42016" y="1255286"/>
            <a:ext cx="6816436" cy="42667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200" dirty="0"/>
              <a:t>Basic Elements of a Contract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55771" y="446088"/>
            <a:ext cx="6836229" cy="5414963"/>
          </a:xfrm>
        </p:spPr>
        <p:txBody>
          <a:bodyPr anchor="b"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Venue and jurisdiction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Who is paying for the breach and enforcement of the terms of the contract: attorney’s fees?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Establishing precedent conditions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Liquidated damages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Reason to walk away</a:t>
            </a:r>
          </a:p>
          <a:p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73151" y="2517569"/>
            <a:ext cx="3547533" cy="3343480"/>
          </a:xfr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Mutual assent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Legality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967541" y="3153569"/>
            <a:ext cx="653143" cy="653143"/>
            <a:chOff x="4108862" y="3115296"/>
            <a:chExt cx="653143" cy="6531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108862" y="3441868"/>
              <a:ext cx="65314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>
              <a:off x="4130636" y="3441868"/>
              <a:ext cx="65314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www.OCarmonaLaw.com </a:t>
            </a:r>
            <a:fld id="{D57F1E4F-1CFF-5643-939E-217C01CDF565}" type="slidenum">
              <a:rPr lang="en-US" sz="1600" b="1" smtClean="0"/>
              <a:pPr/>
              <a:t>9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39896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81</TotalTime>
  <Words>564</Words>
  <Application>Microsoft Office PowerPoint</Application>
  <PresentationFormat>Widescreen</PresentationFormat>
  <Paragraphs>74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2</vt:lpstr>
      <vt:lpstr>Quotable</vt:lpstr>
      <vt:lpstr>How it can make or break your business</vt:lpstr>
      <vt:lpstr>A Contract</vt:lpstr>
      <vt:lpstr>Basic Elements  of a  Contract</vt:lpstr>
      <vt:lpstr>ONE thing in common:</vt:lpstr>
      <vt:lpstr>PowerPoint Presentation</vt:lpstr>
      <vt:lpstr>Personal Guarantor</vt:lpstr>
      <vt:lpstr>Most important for a business relationship</vt:lpstr>
      <vt:lpstr>Look for SUBSTANCE</vt:lpstr>
      <vt:lpstr>Basic Elements of a Contract</vt:lpstr>
      <vt:lpstr>A contract can make or break your business!</vt:lpstr>
      <vt:lpstr>Omar Carmona, Esq.   carmona@OCarmonaLaw.com 407.775.2727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Zoraida Velasco</dc:creator>
  <cp:lastModifiedBy>Zoraida Velasco</cp:lastModifiedBy>
  <cp:revision>13</cp:revision>
  <dcterms:created xsi:type="dcterms:W3CDTF">2016-09-12T03:31:53Z</dcterms:created>
  <dcterms:modified xsi:type="dcterms:W3CDTF">2016-09-12T18:32:44Z</dcterms:modified>
</cp:coreProperties>
</file>