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88" r:id="rId4"/>
    <p:sldId id="299" r:id="rId5"/>
    <p:sldId id="302" r:id="rId6"/>
    <p:sldId id="298" r:id="rId7"/>
    <p:sldId id="290" r:id="rId8"/>
    <p:sldId id="303" r:id="rId9"/>
    <p:sldId id="274" r:id="rId10"/>
    <p:sldId id="301" r:id="rId11"/>
    <p:sldId id="296" r:id="rId12"/>
    <p:sldId id="30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17B"/>
    <a:srgbClr val="000000"/>
    <a:srgbClr val="CCCCFF"/>
    <a:srgbClr val="4C4C4C"/>
    <a:srgbClr val="595478"/>
    <a:srgbClr val="747EA4"/>
    <a:srgbClr val="C40A17"/>
    <a:srgbClr val="FFFFCC"/>
    <a:srgbClr val="FFFFFF"/>
    <a:srgbClr val="EA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9251" autoAdjust="0"/>
  </p:normalViewPr>
  <p:slideViewPr>
    <p:cSldViewPr>
      <p:cViewPr varScale="1">
        <p:scale>
          <a:sx n="86" d="100"/>
          <a:sy n="86" d="100"/>
        </p:scale>
        <p:origin x="9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>
      <p:cViewPr varScale="1">
        <p:scale>
          <a:sx n="115" d="100"/>
          <a:sy n="115" d="100"/>
        </p:scale>
        <p:origin x="-4120" y="-12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7201" y="8991600"/>
            <a:ext cx="6096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457201" y="38100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334000" y="8755380"/>
            <a:ext cx="1219200" cy="3886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2F67A7-AAAC-4C63-B114-32EE775EABE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5418739" y="373380"/>
            <a:ext cx="1134462" cy="312420"/>
          </a:xfrm>
          <a:prstGeom prst="rect">
            <a:avLst/>
          </a:prstGeom>
        </p:spPr>
        <p:txBody>
          <a:bodyPr vert="horz" lIns="93177" tIns="46589" rIns="93177" bIns="46589" rtlCol="0" anchor="t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fld id="{FEBD9A86-B863-4628-ADE6-C24060254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MAXIMUS_NC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610600"/>
            <a:ext cx="1676400" cy="3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5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66800" y="15240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00601" y="8831580"/>
            <a:ext cx="1219200" cy="3886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2F67A7-AAAC-4C63-B114-32EE775EABE9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1" y="4415790"/>
            <a:ext cx="48768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66800" y="8991602"/>
            <a:ext cx="4953000" cy="3031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24401" y="152400"/>
            <a:ext cx="1134462" cy="312420"/>
          </a:xfrm>
          <a:prstGeom prst="rect">
            <a:avLst/>
          </a:prstGeom>
        </p:spPr>
        <p:txBody>
          <a:bodyPr vert="horz" lIns="93177" tIns="46589" rIns="93177" bIns="46589" rtlCol="0" anchor="t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Page </a:t>
            </a:r>
            <a:fld id="{FEBD9A86-B863-4628-ADE6-C24060254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AXIMUS_NC_T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8686800"/>
            <a:ext cx="1676400" cy="3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43" y="8829967"/>
            <a:ext cx="3037840" cy="464820"/>
          </a:xfrm>
          <a:prstGeom prst="rect">
            <a:avLst/>
          </a:prstGeom>
          <a:noFill/>
        </p:spPr>
        <p:txBody>
          <a:bodyPr/>
          <a:lstStyle/>
          <a:p>
            <a:pPr defTabSz="923786"/>
            <a:fld id="{F4C1709A-27AD-4C46-8F2F-B2FD308AA01A}" type="slidenum">
              <a:rPr lang="en-US" smtClean="0"/>
              <a:pPr defTabSz="923786"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44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Stock_000001771652-P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-5214" y="6777651"/>
            <a:ext cx="9144000" cy="82296"/>
          </a:xfrm>
          <a:prstGeom prst="rect">
            <a:avLst/>
          </a:prstGeom>
          <a:solidFill>
            <a:srgbClr val="7B85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2920" rtlCol="0" anchor="ctr"/>
          <a:lstStyle/>
          <a:p>
            <a:pPr>
              <a:lnSpc>
                <a:spcPct val="80000"/>
              </a:lnSpc>
            </a:pP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3962400"/>
            <a:ext cx="4052766" cy="1315571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</a:p>
          <a:p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858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October 6, 2011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 userDrawn="1"/>
        </p:nvSpPr>
        <p:spPr bwMode="auto">
          <a:xfrm>
            <a:off x="4572000" y="2659063"/>
            <a:ext cx="4264429" cy="203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ts val="312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17B"/>
              </a:solidFill>
              <a:effectLst/>
              <a:uLnTx/>
              <a:uFillTx/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0" y="6765925"/>
            <a:ext cx="9144000" cy="92075"/>
          </a:xfrm>
          <a:prstGeom prst="rect">
            <a:avLst/>
          </a:prstGeom>
          <a:solidFill>
            <a:srgbClr val="7B858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52400"/>
            <a:ext cx="9144000" cy="6858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2920" rtlCol="0" anchor="ctr"/>
          <a:lstStyle/>
          <a:p>
            <a:pPr>
              <a:lnSpc>
                <a:spcPct val="80000"/>
              </a:lnSpc>
            </a:pP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MAXIMUS_Cornice_Tag_L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05600" y="5334000"/>
            <a:ext cx="2000250" cy="1066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8600"/>
            <a:ext cx="8534400" cy="53340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57517B"/>
                </a:solidFill>
              </a:defRPr>
            </a:lvl1pPr>
          </a:lstStyle>
          <a:p>
            <a:r>
              <a:rPr lang="en-US" dirty="0" smtClean="0"/>
              <a:t>Better Solutions for Better Lives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53340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5751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8229600" cy="498316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3340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5751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410200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3340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5751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53340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5751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114800" cy="51054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114800" cy="51355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06900"/>
            <a:ext cx="7239000" cy="1362075"/>
          </a:xfrm>
        </p:spPr>
        <p:txBody>
          <a:bodyPr anchor="t"/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906713"/>
            <a:ext cx="7239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3340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5751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040188" cy="792162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06562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914400"/>
            <a:ext cx="4041775" cy="792162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5" y="1706562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5334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5751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2650" y="914400"/>
            <a:ext cx="5264150" cy="50593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914400"/>
            <a:ext cx="3008313" cy="5059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00600"/>
            <a:ext cx="5867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142999"/>
            <a:ext cx="5867400" cy="35845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367338"/>
            <a:ext cx="5867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00800"/>
            <a:ext cx="9144000" cy="3810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152400"/>
            <a:ext cx="9144000" cy="6858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2920" rtlCol="0" anchor="ctr"/>
          <a:lstStyle/>
          <a:p>
            <a:pPr>
              <a:lnSpc>
                <a:spcPct val="80000"/>
              </a:lnSpc>
            </a:pP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38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5214" y="6777651"/>
            <a:ext cx="9149214" cy="80349"/>
          </a:xfrm>
          <a:prstGeom prst="rect">
            <a:avLst/>
          </a:prstGeom>
          <a:solidFill>
            <a:srgbClr val="7B85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2920" rtlCol="0" anchor="ctr"/>
          <a:lstStyle/>
          <a:p>
            <a:pPr>
              <a:lnSpc>
                <a:spcPct val="80000"/>
              </a:lnSpc>
            </a:pP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0" y="2659063"/>
            <a:ext cx="4264429" cy="203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ts val="312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17B"/>
              </a:solidFill>
              <a:effectLst/>
              <a:uLnTx/>
              <a:uFillTx/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4338492" y="6501384"/>
            <a:ext cx="467016" cy="27815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2AB15-D5AE-4745-A0FC-F394FAD6604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Geneva" charset="0"/>
                <a:cs typeface="Geneva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Geneva" charset="0"/>
              <a:cs typeface="Geneva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26310" y="6525362"/>
            <a:ext cx="2212890" cy="131876"/>
            <a:chOff x="463328" y="228600"/>
            <a:chExt cx="2212890" cy="131876"/>
          </a:xfrm>
        </p:grpSpPr>
        <p:pic>
          <p:nvPicPr>
            <p:cNvPr id="25" name="Picture 24" descr="maximus_tagline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463328" y="232456"/>
              <a:ext cx="2209874" cy="128020"/>
            </a:xfrm>
            <a:prstGeom prst="rect">
              <a:avLst/>
            </a:prstGeom>
          </p:spPr>
        </p:pic>
        <p:pic>
          <p:nvPicPr>
            <p:cNvPr id="26" name="Picture 25" descr="maximus_tagline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466344" y="228600"/>
              <a:ext cx="2209874" cy="128020"/>
            </a:xfrm>
            <a:prstGeom prst="rect">
              <a:avLst/>
            </a:prstGeom>
          </p:spPr>
        </p:pic>
      </p:grpSp>
      <p:pic>
        <p:nvPicPr>
          <p:cNvPr id="27" name="Picture 26" descr="MAXIMUS_No Cornice_Tag_White.png"/>
          <p:cNvPicPr>
            <a:picLocks noChangeAspect="1"/>
          </p:cNvPicPr>
          <p:nvPr/>
        </p:nvPicPr>
        <p:blipFill>
          <a:blip r:embed="rId14" cstate="print"/>
          <a:srcRect b="26340"/>
          <a:stretch>
            <a:fillRect/>
          </a:stretch>
        </p:blipFill>
        <p:spPr>
          <a:xfrm>
            <a:off x="304800" y="6501491"/>
            <a:ext cx="1161327" cy="1796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0" r:id="rId3"/>
    <p:sldLayoutId id="2147483738" r:id="rId4"/>
    <p:sldLayoutId id="2147483737" r:id="rId5"/>
    <p:sldLayoutId id="2147483739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rgbClr val="5954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healthliteracy@maximu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1905000"/>
            <a:ext cx="5791200" cy="11430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Dialogue on Diversity</a:t>
            </a:r>
          </a:p>
          <a:p>
            <a:pPr algn="r"/>
            <a:r>
              <a:rPr lang="en-US" sz="3200" dirty="0"/>
              <a:t>Culture, Language and </a:t>
            </a:r>
            <a:endParaRPr lang="en-US" sz="3200" dirty="0" smtClean="0"/>
          </a:p>
          <a:p>
            <a:pPr algn="r"/>
            <a:r>
              <a:rPr lang="en-US" sz="3200" dirty="0" smtClean="0"/>
              <a:t>Health </a:t>
            </a:r>
            <a:r>
              <a:rPr lang="en-US" sz="3200" dirty="0"/>
              <a:t>Literacy</a:t>
            </a:r>
          </a:p>
          <a:p>
            <a:pPr algn="r"/>
            <a:endParaRPr lang="en-US" sz="3200" dirty="0" smtClean="0"/>
          </a:p>
          <a:p>
            <a:pPr algn="r"/>
            <a:r>
              <a:rPr lang="en-US" sz="1600" dirty="0" smtClean="0"/>
              <a:t>Kinte Ibbott, MPH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387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Better Solutions for Better Lives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 Program Campaigns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131" y="1097691"/>
            <a:ext cx="3228460" cy="4752852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02" y="1541799"/>
            <a:ext cx="2914176" cy="4503727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931" y="2065300"/>
            <a:ext cx="1788650" cy="4179306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75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Health Connector Collateral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44" y="1235676"/>
            <a:ext cx="2953512" cy="3822192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2162432"/>
            <a:ext cx="2953512" cy="3822192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592" y="1366108"/>
            <a:ext cx="2953512" cy="3822192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66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hlinkClick r:id="rId2"/>
              </a:rPr>
              <a:t>www.maximus.com/chl</a:t>
            </a:r>
            <a:endParaRPr lang="en-US" sz="3600" b="1" dirty="0">
              <a:hlinkClick r:id="rId2"/>
            </a:endParaRPr>
          </a:p>
          <a:p>
            <a:endParaRPr lang="en-US" sz="3600" b="1" u="sng" dirty="0" smtClean="0">
              <a:hlinkClick r:id="rId2"/>
            </a:endParaRPr>
          </a:p>
          <a:p>
            <a:r>
              <a:rPr lang="en-US" sz="3600" b="1" u="sng" dirty="0" smtClean="0">
                <a:hlinkClick r:id="rId2"/>
              </a:rPr>
              <a:t>healthliteracy@maximus.com</a:t>
            </a:r>
            <a:endParaRPr lang="en-US" sz="3600" b="1" u="sng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6146" name="Picture 2" descr="http://ts1.mm.bing.net/th?&amp;id=JN.pNpBDFdh6K87DkAXeork4Q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6" y="4195822"/>
            <a:ext cx="1981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4364" y="4306401"/>
            <a:ext cx="5199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@</a:t>
            </a:r>
            <a:r>
              <a:rPr lang="en-US" sz="4400" b="1" dirty="0" smtClean="0"/>
              <a:t>health_literacy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0565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6096000" cy="3505200"/>
          </a:xfrm>
        </p:spPr>
        <p:txBody>
          <a:bodyPr>
            <a:noAutofit/>
          </a:bodyPr>
          <a:lstStyle/>
          <a:p>
            <a:pPr marL="233363" indent="-233363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111111"/>
                </a:solidFill>
              </a:rPr>
              <a:t>Founded in 1975 and headquartered in Reston, Virginia</a:t>
            </a:r>
          </a:p>
          <a:p>
            <a:pPr marL="233363" indent="-233363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111111"/>
                </a:solidFill>
              </a:rPr>
              <a:t>Approximately 11,000 employees across the United States, Canada, the United Kingdom, Australia and Saudi Arabia</a:t>
            </a:r>
          </a:p>
          <a:p>
            <a:pPr marL="233363" indent="-233363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111111"/>
                </a:solidFill>
                <a:cs typeface="Arial" pitchFamily="34" charset="0"/>
              </a:rPr>
              <a:t>History of serving more than 4,000 U.S. government clients:</a:t>
            </a:r>
          </a:p>
          <a:p>
            <a:pPr marL="511175" lvl="1" indent="-225425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en-US" sz="1800" dirty="0" smtClean="0">
                <a:solidFill>
                  <a:srgbClr val="111111"/>
                </a:solidFill>
              </a:rPr>
              <a:t>All 50 states, the District of Columbia, several territories</a:t>
            </a:r>
          </a:p>
          <a:p>
            <a:pPr marL="511175" lvl="1" indent="-225425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en-US" sz="1800" dirty="0" smtClean="0">
                <a:solidFill>
                  <a:srgbClr val="111111"/>
                </a:solidFill>
              </a:rPr>
              <a:t>Every major city and county</a:t>
            </a:r>
          </a:p>
          <a:p>
            <a:pPr marL="511175" lvl="1" indent="-225425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en-US" sz="1800" dirty="0" smtClean="0">
                <a:solidFill>
                  <a:srgbClr val="111111"/>
                </a:solidFill>
              </a:rPr>
              <a:t>Multiple federal agencies </a:t>
            </a:r>
            <a:r>
              <a:rPr lang="en-US" sz="1800" dirty="0">
                <a:solidFill>
                  <a:srgbClr val="111111"/>
                </a:solidFill>
              </a:rPr>
              <a:t>and departments, including </a:t>
            </a:r>
            <a:r>
              <a:rPr lang="en-US" sz="1800" dirty="0" smtClean="0">
                <a:solidFill>
                  <a:srgbClr val="111111"/>
                </a:solidFill>
              </a:rPr>
              <a:t>HHS (CMS), </a:t>
            </a:r>
            <a:r>
              <a:rPr lang="en-US" sz="1800" dirty="0">
                <a:solidFill>
                  <a:srgbClr val="111111"/>
                </a:solidFill>
              </a:rPr>
              <a:t>SSA, VA, </a:t>
            </a:r>
            <a:r>
              <a:rPr lang="en-US" sz="1800" dirty="0" smtClean="0">
                <a:solidFill>
                  <a:srgbClr val="111111"/>
                </a:solidFill>
              </a:rPr>
              <a:t>DOJ and OPM</a:t>
            </a:r>
          </a:p>
          <a:p>
            <a:pPr marL="233363" lvl="1" indent="-233363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600" dirty="0">
              <a:solidFill>
                <a:srgbClr val="111111"/>
              </a:solidFill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800" dirty="0" smtClean="0">
              <a:solidFill>
                <a:srgbClr val="111111"/>
              </a:solidFill>
            </a:endParaRPr>
          </a:p>
          <a:p>
            <a:pPr marL="233363" indent="-233363" eaLnBrk="1" hangingPunct="1">
              <a:spcBef>
                <a:spcPct val="0"/>
              </a:spcBef>
              <a:defRPr/>
            </a:pPr>
            <a:endParaRPr lang="en-US" sz="1600" dirty="0" smtClean="0">
              <a:solidFill>
                <a:srgbClr val="111111"/>
              </a:solidFill>
            </a:endParaRPr>
          </a:p>
          <a:p>
            <a:pPr marL="233363" indent="-233363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111111"/>
              </a:solidFill>
            </a:endParaRPr>
          </a:p>
          <a:p>
            <a:pPr marL="285750" lvl="1" indent="-171450">
              <a:spcBef>
                <a:spcPts val="0"/>
              </a:spcBef>
              <a:buNone/>
              <a:defRPr/>
            </a:pPr>
            <a:endParaRPr lang="en-US" sz="1600" dirty="0" smtClean="0">
              <a:solidFill>
                <a:srgbClr val="111111"/>
              </a:solidFill>
            </a:endParaRPr>
          </a:p>
          <a:p>
            <a:pPr marL="233363" indent="-233363" eaLnBrk="1" hangingPunct="1">
              <a:spcBef>
                <a:spcPct val="0"/>
              </a:spcBef>
              <a:buNone/>
              <a:defRPr/>
            </a:pPr>
            <a:endParaRPr lang="en-US" sz="1800" dirty="0" smtClean="0">
              <a:solidFill>
                <a:srgbClr val="11111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51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Established Partner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5751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Government Social Programs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7517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066800"/>
            <a:ext cx="7467600" cy="685800"/>
          </a:xfrm>
          <a:prstGeom prst="round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Leading Provider of Government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Health and Human Services Worldwide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iStock_000008144018X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0444" y="2514600"/>
            <a:ext cx="2209800" cy="3310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1016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/>
          <a:lstStyle/>
          <a:p>
            <a:r>
              <a:rPr lang="en-US" dirty="0" smtClean="0"/>
              <a:t>U.S. Health &amp; Human Services Programs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"/>
          <a:stretch/>
        </p:blipFill>
        <p:spPr>
          <a:xfrm>
            <a:off x="609600" y="878035"/>
            <a:ext cx="8141788" cy="54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1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/>
          <a:lstStyle/>
          <a:p>
            <a:r>
              <a:rPr lang="en-US" dirty="0" smtClean="0"/>
              <a:t>Communities we touch......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86741"/>
            <a:ext cx="8138160" cy="51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0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Health</a:t>
            </a:r>
            <a:endParaRPr lang="en-US" dirty="0"/>
          </a:p>
        </p:txBody>
      </p:sp>
      <p:pic>
        <p:nvPicPr>
          <p:cNvPr id="5122" name="Picture 2" descr="http://www.toptenz.net/wp-content/uploads/2013/05/world-health-organ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10234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905000"/>
            <a:ext cx="670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As defined by World Health Organization (WHO), it is a "State of complete </a:t>
            </a:r>
            <a:r>
              <a:rPr lang="en-US" sz="2800" b="1" dirty="0">
                <a:latin typeface="+mj-lt"/>
              </a:rPr>
              <a:t>physical, mental, and social well being</a:t>
            </a:r>
            <a:r>
              <a:rPr lang="en-US" sz="2800" dirty="0">
                <a:latin typeface="+mj-lt"/>
              </a:rPr>
              <a:t>, and not merely the absence of disease or infirmity</a:t>
            </a:r>
            <a:r>
              <a:rPr lang="en-US" sz="2800" dirty="0" smtClean="0">
                <a:latin typeface="+mj-lt"/>
              </a:rPr>
              <a:t>."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34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533400"/>
          </a:xfrm>
        </p:spPr>
        <p:txBody>
          <a:bodyPr/>
          <a:lstStyle/>
          <a:p>
            <a:r>
              <a:rPr lang="en-US" dirty="0" smtClean="0"/>
              <a:t>Culture and language influence health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174F3-211F-4163-A911-4495AB452C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589" y="1143000"/>
            <a:ext cx="3997811" cy="5410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Culture affects how people communicate, understand, and respond to health information</a:t>
            </a:r>
            <a:r>
              <a:rPr lang="en-US" sz="2000" b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They influence:</a:t>
            </a:r>
          </a:p>
          <a:p>
            <a:pPr lvl="1"/>
            <a:r>
              <a:rPr lang="en-US" altLang="en-US" sz="2000" dirty="0" smtClean="0"/>
              <a:t>Health</a:t>
            </a:r>
            <a:r>
              <a:rPr lang="en-US" altLang="en-US" sz="2000" dirty="0"/>
              <a:t>, healing and wellness belief systems</a:t>
            </a:r>
          </a:p>
          <a:p>
            <a:pPr lvl="1"/>
            <a:r>
              <a:rPr lang="en-US" altLang="en-US" sz="2000" dirty="0" smtClean="0"/>
              <a:t>Illness</a:t>
            </a:r>
            <a:r>
              <a:rPr lang="en-US" altLang="en-US" sz="2000" dirty="0"/>
              <a:t>, disease and how causes are perceived</a:t>
            </a:r>
          </a:p>
          <a:p>
            <a:pPr lvl="1"/>
            <a:r>
              <a:rPr lang="en-US" altLang="en-US" sz="2000" dirty="0" smtClean="0"/>
              <a:t>How </a:t>
            </a:r>
            <a:r>
              <a:rPr lang="en-US" altLang="en-US" sz="2000" dirty="0"/>
              <a:t>health care treatment is sought and attitudes toward providers, impacting </a:t>
            </a:r>
            <a:r>
              <a:rPr lang="en-US" altLang="en-US" sz="2000" dirty="0" smtClean="0"/>
              <a:t>treatment</a:t>
            </a:r>
            <a:endParaRPr lang="en-US" altLang="en-US" sz="2000" dirty="0"/>
          </a:p>
        </p:txBody>
      </p:sp>
      <p:pic>
        <p:nvPicPr>
          <p:cNvPr id="5126" name="Picture 6" descr="http://cdn2.business2community.com/wp-content/uploads/2013/08/diver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9" y="1524000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“pursuit” of cultural competence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174F3-211F-4163-A911-4495AB452C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990600"/>
            <a:ext cx="4419600" cy="513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Cultural </a:t>
            </a:r>
            <a:r>
              <a:rPr lang="en-US" sz="2000" dirty="0">
                <a:latin typeface="+mj-lt"/>
              </a:rPr>
              <a:t>competence is the ability of health organizations and practitioners to </a:t>
            </a:r>
            <a:r>
              <a:rPr lang="en-US" sz="2000" b="1" dirty="0">
                <a:latin typeface="+mj-lt"/>
              </a:rPr>
              <a:t>recognize the cultural beliefs, values, attitudes, traditions, language preferences, and health practices of diverse populations,</a:t>
            </a:r>
            <a:r>
              <a:rPr lang="en-US" sz="2000" dirty="0">
                <a:latin typeface="+mj-lt"/>
              </a:rPr>
              <a:t> and to apply that knowledge to produce a positive health outcome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Competency includes communicating in a manner that is </a:t>
            </a:r>
            <a:r>
              <a:rPr lang="en-US" sz="2000" b="1" dirty="0">
                <a:latin typeface="+mj-lt"/>
              </a:rPr>
              <a:t>linguistically and culturally appropriate.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pic>
        <p:nvPicPr>
          <p:cNvPr id="7" name="Picture 2" descr="https://www.continucarehealthservices.com/wp-content/uploads/2011/01/health-care-profession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39" y="781050"/>
            <a:ext cx="3733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practisespeakingenglish.com/wp-content/uploads/2013/06/muslim_female_do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16" y="2895600"/>
            <a:ext cx="36194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s1.mm.bing.net/th?&amp;id=JN.aa1PuZd%2bpf0HKpT93n6YqQ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6" y="4653579"/>
            <a:ext cx="2448569" cy="16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533400"/>
          </a:xfrm>
        </p:spPr>
        <p:txBody>
          <a:bodyPr/>
          <a:lstStyle/>
          <a:p>
            <a:r>
              <a:rPr lang="en-US" dirty="0" smtClean="0"/>
              <a:t>Health Literacy and Patient Engagement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174F3-211F-4163-A911-4495AB452C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46094"/>
            <a:ext cx="8001000" cy="5410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Health literacy </a:t>
            </a:r>
            <a:r>
              <a:rPr lang="en-US" dirty="0">
                <a:latin typeface="+mj-lt"/>
              </a:rPr>
              <a:t>is the degree to which individuals have the capacity to </a:t>
            </a:r>
            <a:r>
              <a:rPr lang="en-US" b="1" dirty="0">
                <a:latin typeface="+mj-lt"/>
              </a:rPr>
              <a:t>obtain, process, and understand basic health information and services </a:t>
            </a:r>
            <a:r>
              <a:rPr lang="en-US" dirty="0">
                <a:latin typeface="+mj-lt"/>
              </a:rPr>
              <a:t>needed to make appropriate health </a:t>
            </a:r>
            <a:r>
              <a:rPr lang="en-US" dirty="0" smtClean="0">
                <a:latin typeface="+mj-lt"/>
              </a:rPr>
              <a:t>decisions</a:t>
            </a: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Health </a:t>
            </a:r>
            <a:r>
              <a:rPr lang="en-US" b="1" dirty="0">
                <a:latin typeface="+mj-lt"/>
              </a:rPr>
              <a:t>literacy affects people's ability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Navigate </a:t>
            </a:r>
            <a:r>
              <a:rPr lang="en-US" dirty="0">
                <a:latin typeface="+mj-lt"/>
              </a:rPr>
              <a:t>the healthcare system, including filling out complex forms and locating providers and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Share </a:t>
            </a:r>
            <a:r>
              <a:rPr lang="en-US" dirty="0">
                <a:latin typeface="+mj-lt"/>
              </a:rPr>
              <a:t>personal information, such as health history, with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Engage </a:t>
            </a:r>
            <a:r>
              <a:rPr lang="en-US" dirty="0">
                <a:latin typeface="+mj-lt"/>
              </a:rPr>
              <a:t>in self-care and chronic-disease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For </a:t>
            </a:r>
            <a:r>
              <a:rPr lang="en-US" dirty="0">
                <a:latin typeface="+mj-lt"/>
              </a:rPr>
              <a:t>many individuals with limited English proficiency (LEP), the inability to communicate in English is the primary barrier to accessing health information and services. 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Health </a:t>
            </a:r>
            <a:r>
              <a:rPr lang="en-US" dirty="0">
                <a:latin typeface="+mj-lt"/>
              </a:rPr>
              <a:t>information for people with LEP needs to be communicated plainly in their </a:t>
            </a:r>
            <a:r>
              <a:rPr lang="en-US" b="1" dirty="0">
                <a:latin typeface="+mj-lt"/>
              </a:rPr>
              <a:t>primary language, using words and examples that make the information understandable.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5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Focus on the Consumer Experience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9174F3-211F-4163-A911-4495AB452C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70037"/>
            <a:ext cx="3352800" cy="513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Plain Language Communication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ontent at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sixth grade level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User-friendly and intuitive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designs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Translation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Adaptive translations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Cultural and linguistic relevancy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Research and Community Testing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Focus groups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Community surveys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86201" y="1927570"/>
            <a:ext cx="4903204" cy="3581400"/>
            <a:chOff x="474572" y="1177655"/>
            <a:chExt cx="7884037" cy="47885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572" y="1177655"/>
              <a:ext cx="2925126" cy="3798124"/>
            </a:xfrm>
            <a:prstGeom prst="rect">
              <a:avLst/>
            </a:prstGeom>
            <a:effectLst>
              <a:outerShdw blurRad="3810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3483" y="1397332"/>
              <a:ext cx="2925126" cy="3798124"/>
            </a:xfrm>
            <a:prstGeom prst="rect">
              <a:avLst/>
            </a:prstGeom>
            <a:effectLst>
              <a:outerShdw blurRad="3810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2632" y="2168033"/>
              <a:ext cx="2925126" cy="3798124"/>
            </a:xfrm>
            <a:prstGeom prst="rect">
              <a:avLst/>
            </a:prstGeom>
            <a:effectLst>
              <a:outerShdw blurRad="3810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2500907" y="1207290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MAXIMUS Center for Health Literacy</a:t>
            </a:r>
          </a:p>
        </p:txBody>
      </p:sp>
    </p:spTree>
    <p:extLst>
      <p:ext uri="{BB962C8B-B14F-4D97-AF65-F5344CB8AC3E}">
        <p14:creationId xmlns:p14="http://schemas.microsoft.com/office/powerpoint/2010/main" val="28786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MAXIMUS Template-12-D">
  <a:themeElements>
    <a:clrScheme name="MAXIMUS">
      <a:dk1>
        <a:srgbClr val="595478"/>
      </a:dk1>
      <a:lt1>
        <a:sysClr val="window" lastClr="FFFFFF"/>
      </a:lt1>
      <a:dk2>
        <a:srgbClr val="595478"/>
      </a:dk2>
      <a:lt2>
        <a:srgbClr val="D5D3F0"/>
      </a:lt2>
      <a:accent1>
        <a:srgbClr val="4F4C6D"/>
      </a:accent1>
      <a:accent2>
        <a:srgbClr val="8CC27E"/>
      </a:accent2>
      <a:accent3>
        <a:srgbClr val="45893B"/>
      </a:accent3>
      <a:accent4>
        <a:srgbClr val="E58B52"/>
      </a:accent4>
      <a:accent5>
        <a:srgbClr val="D56325"/>
      </a:accent5>
      <a:accent6>
        <a:srgbClr val="9692C2"/>
      </a:accent6>
      <a:hlink>
        <a:srgbClr val="6F69B3"/>
      </a:hlink>
      <a:folHlink>
        <a:srgbClr val="4F4C6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MAXIMUS Template-12-D</Template>
  <TotalTime>11353</TotalTime>
  <Words>454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Geneva</vt:lpstr>
      <vt:lpstr>Times New Roman</vt:lpstr>
      <vt:lpstr>MAXIMUS Template-12-D</vt:lpstr>
      <vt:lpstr>PowerPoint Presentation</vt:lpstr>
      <vt:lpstr>PowerPoint Presentation</vt:lpstr>
      <vt:lpstr>U.S. Health &amp; Human Services Programs</vt:lpstr>
      <vt:lpstr>Communities we touch......</vt:lpstr>
      <vt:lpstr>Definition of Health</vt:lpstr>
      <vt:lpstr>Culture and language influence health </vt:lpstr>
      <vt:lpstr>The “pursuit” of cultural competence</vt:lpstr>
      <vt:lpstr>Health Literacy and Patient Engagement</vt:lpstr>
      <vt:lpstr>A Focus on the Consumer Experience</vt:lpstr>
      <vt:lpstr>Rhode Island Program Campaigns</vt:lpstr>
      <vt:lpstr>Massachusetts Health Connector Collateral</vt:lpstr>
      <vt:lpstr>For more information</vt:lpstr>
    </vt:vector>
  </TitlesOfParts>
  <Company>MAXIMUS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Vaughn</dc:creator>
  <cp:lastModifiedBy>jrobb</cp:lastModifiedBy>
  <cp:revision>168</cp:revision>
  <cp:lastPrinted>2014-05-16T17:07:50Z</cp:lastPrinted>
  <dcterms:created xsi:type="dcterms:W3CDTF">2012-02-15T22:48:11Z</dcterms:created>
  <dcterms:modified xsi:type="dcterms:W3CDTF">2015-05-22T13:46:42Z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316164581</vt:i4>
  </property>
  <property fmtid="{D5CDD505-2E9C-101B-9397-08002B2CF9AE}" pid="3" name="_NewReviewCycle">
    <vt:lpwstr/>
  </property>
  <property fmtid="{D5CDD505-2E9C-101B-9397-08002B2CF9AE}" pid="4" name="_EmailSubject">
    <vt:lpwstr>POwerpoint from today for web site</vt:lpwstr>
  </property>
  <property fmtid="{D5CDD505-2E9C-101B-9397-08002B2CF9AE}" pid="5" name="_AuthorEmail">
    <vt:lpwstr>ccordovi@aft.org</vt:lpwstr>
  </property>
  <property fmtid="{D5CDD505-2E9C-101B-9397-08002B2CF9AE}" pid="6" name="_AuthorEmailDisplayName">
    <vt:lpwstr>Connie Cordovilla, Human Rights &amp; Community Relations</vt:lpwstr>
  </property>
</Properties>
</file>